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4"/>
  </p:notesMasterIdLst>
  <p:sldIdLst>
    <p:sldId id="256" r:id="rId2"/>
    <p:sldId id="257" r:id="rId3"/>
    <p:sldId id="260" r:id="rId4"/>
    <p:sldId id="310" r:id="rId5"/>
    <p:sldId id="307" r:id="rId6"/>
    <p:sldId id="258" r:id="rId7"/>
    <p:sldId id="259" r:id="rId8"/>
    <p:sldId id="322" r:id="rId9"/>
    <p:sldId id="323" r:id="rId10"/>
    <p:sldId id="316" r:id="rId11"/>
    <p:sldId id="302" r:id="rId12"/>
    <p:sldId id="309" r:id="rId13"/>
    <p:sldId id="329" r:id="rId14"/>
    <p:sldId id="300" r:id="rId15"/>
    <p:sldId id="318" r:id="rId16"/>
    <p:sldId id="303" r:id="rId17"/>
    <p:sldId id="331" r:id="rId18"/>
    <p:sldId id="295" r:id="rId19"/>
    <p:sldId id="325" r:id="rId20"/>
    <p:sldId id="328" r:id="rId21"/>
    <p:sldId id="327" r:id="rId22"/>
    <p:sldId id="330" r:id="rId23"/>
  </p:sldIdLst>
  <p:sldSz cx="9144000" cy="5143500" type="screen16x9"/>
  <p:notesSz cx="6858000" cy="9144000"/>
  <p:embeddedFontLst>
    <p:embeddedFont>
      <p:font typeface="Lato" panose="020B0604020202020204" charset="0"/>
      <p:regular r:id="rId25"/>
      <p:bold r:id="rId26"/>
      <p:italic r:id="rId27"/>
      <p:boldItalic r:id="rId28"/>
    </p:embeddedFont>
    <p:embeddedFont>
      <p:font typeface="Lato Light" panose="020B0604020202020204" charset="0"/>
      <p:regular r:id="rId29"/>
      <p:bold r:id="rId30"/>
      <p:italic r:id="rId31"/>
      <p:boldItalic r:id="rId32"/>
    </p:embeddedFont>
    <p:embeddedFont>
      <p:font typeface="Roboto Slab Regular" panose="020B0604020202020204" charset="0"/>
      <p:regular r:id="rId33"/>
      <p:bold r:id="rId34"/>
    </p:embeddedFont>
    <p:embeddedFont>
      <p:font typeface="Fira Sans Extra Condensed Medium" panose="020B0604020202020204" charset="0"/>
      <p:regular r:id="rId35"/>
      <p:bold r:id="rId36"/>
      <p:italic r:id="rId37"/>
      <p:boldItalic r:id="rId38"/>
    </p:embeddedFont>
    <p:embeddedFont>
      <p:font typeface="Palanquin Dark SemiBold" panose="020B0604020202020204" charset="0"/>
      <p:regular r:id="rId39"/>
      <p:bold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46">
          <p15:clr>
            <a:srgbClr val="9AA0A6"/>
          </p15:clr>
        </p15:guide>
        <p15:guide id="2" orient="horz" pos="324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8F00"/>
    <a:srgbClr val="AC8004"/>
    <a:srgbClr val="FFCC00"/>
    <a:srgbClr val="CC6600"/>
    <a:srgbClr val="FF99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0E6D7D-9691-4DCC-A824-E4196531478A}">
  <a:tblStyle styleId="{A50E6D7D-9691-4DCC-A824-E4196531478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32" autoAdjust="0"/>
    <p:restoredTop sz="94660"/>
  </p:normalViewPr>
  <p:slideViewPr>
    <p:cSldViewPr snapToGrid="0">
      <p:cViewPr varScale="1">
        <p:scale>
          <a:sx n="93" d="100"/>
          <a:sy n="93" d="100"/>
        </p:scale>
        <p:origin x="864" y="72"/>
      </p:cViewPr>
      <p:guideLst>
        <p:guide pos="246"/>
        <p:guide orient="horz" pos="32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636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media/hdphoto1.wdp>
</file>

<file path=ppt/media/hdphoto2.wdp>
</file>

<file path=ppt/media/image1.png>
</file>

<file path=ppt/media/image10.jpe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468750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18d4dc57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618d4dc57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47531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1842714c1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1842714c1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1551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1842714c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61842714c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82084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18d4dc578_2_7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618d4dc578_2_7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38487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1842714c1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1842714c1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257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61842714c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61842714c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5986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1842714c1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1842714c1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3900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61842714c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61842714c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8222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61842714c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61842714c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48339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61842714c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61842714c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3111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1842714c1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1842714c1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0743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18d4dc578_2_7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18d4dc578_2_7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28154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1842714c1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1842714c1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6656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1842714c1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1842714c1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75921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1842714c1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1842714c1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4587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1842714c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1842714c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0605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18d4dc578_2_7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618d4dc578_2_7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6577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1842714c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61842714c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06646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18d4dc578_2_7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18d4dc578_2_7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0069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1842714c1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1842714c1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5937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1842714c1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1842714c1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4869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1842714c1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1842714c1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2084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987401" y="3070900"/>
            <a:ext cx="2600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95937" y="1124700"/>
            <a:ext cx="3817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title" idx="3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51" name="Google Shape;151;p23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5" name="Google Shape;155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57" name="Google Shape;157;p24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title" idx="2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5260052" y="3884391"/>
            <a:ext cx="22776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883376" y="2660381"/>
            <a:ext cx="1064700" cy="4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3"/>
          </p:nvPr>
        </p:nvSpPr>
        <p:spPr>
          <a:xfrm>
            <a:off x="2676525" y="658738"/>
            <a:ext cx="1876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4" hasCustomPrompt="1"/>
          </p:nvPr>
        </p:nvSpPr>
        <p:spPr>
          <a:xfrm>
            <a:off x="3565789" y="2009606"/>
            <a:ext cx="1064700" cy="41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5"/>
          </p:nvPr>
        </p:nvSpPr>
        <p:spPr>
          <a:xfrm>
            <a:off x="5678627" y="734938"/>
            <a:ext cx="2218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6" hasCustomPrompt="1"/>
          </p:nvPr>
        </p:nvSpPr>
        <p:spPr>
          <a:xfrm>
            <a:off x="5180725" y="2685881"/>
            <a:ext cx="1064700" cy="41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ctrTitle" idx="7"/>
          </p:nvPr>
        </p:nvSpPr>
        <p:spPr>
          <a:xfrm>
            <a:off x="1964402" y="3964038"/>
            <a:ext cx="1828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8" hasCustomPrompt="1"/>
          </p:nvPr>
        </p:nvSpPr>
        <p:spPr>
          <a:xfrm>
            <a:off x="6873195" y="2009606"/>
            <a:ext cx="1064700" cy="41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9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">
  <p:cSld name="CUSTOM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1"/>
          </p:nvPr>
        </p:nvSpPr>
        <p:spPr>
          <a:xfrm flipH="1">
            <a:off x="1347301" y="1142380"/>
            <a:ext cx="3224700" cy="13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2"/>
          </p:nvPr>
        </p:nvSpPr>
        <p:spPr>
          <a:xfrm flipH="1">
            <a:off x="1337475" y="338498"/>
            <a:ext cx="39381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ctrTitle"/>
          </p:nvPr>
        </p:nvSpPr>
        <p:spPr>
          <a:xfrm>
            <a:off x="4676055" y="3058784"/>
            <a:ext cx="2875500" cy="3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2310605" y="1913413"/>
            <a:ext cx="411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 idx="2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ctrTitle"/>
          </p:nvPr>
        </p:nvSpPr>
        <p:spPr>
          <a:xfrm>
            <a:off x="5871450" y="336904"/>
            <a:ext cx="26601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5709195" y="2068680"/>
            <a:ext cx="2806800" cy="23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 idx="2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os columnas 1">
  <p:cSld name="TITLE_AND_TWO_COLUMNS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84" name="Google Shape;84;p13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CUSTOM_6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subTitle" idx="1"/>
          </p:nvPr>
        </p:nvSpPr>
        <p:spPr>
          <a:xfrm>
            <a:off x="1325463" y="835643"/>
            <a:ext cx="1959600" cy="7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1330875" y="374082"/>
            <a:ext cx="70932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AutoNum type="arabicPeriod"/>
              <a:defRPr sz="11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28" name="Google Shape;128;p19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1">
            <a:lumMod val="75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2800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2800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2800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2800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2800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2800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2800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2800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2800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 Light"/>
              <a:buChar char="●"/>
              <a:defRPr sz="18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○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■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●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○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■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●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○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 Light"/>
              <a:buChar char="■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7" r:id="rId6"/>
    <p:sldLayoutId id="2147483659" r:id="rId7"/>
    <p:sldLayoutId id="2147483661" r:id="rId8"/>
    <p:sldLayoutId id="2147483665" r:id="rId9"/>
    <p:sldLayoutId id="2147483668" r:id="rId10"/>
    <p:sldLayoutId id="2147483669" r:id="rId11"/>
    <p:sldLayoutId id="2147483670" r:id="rId12"/>
    <p:sldLayoutId id="2147483671" r:id="rId13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/>
          <p:nvPr/>
        </p:nvSpPr>
        <p:spPr>
          <a:xfrm flipH="1">
            <a:off x="12082" y="3785102"/>
            <a:ext cx="2306700" cy="2306700"/>
          </a:xfrm>
          <a:prstGeom prst="ellipse">
            <a:avLst/>
          </a:prstGeom>
          <a:solidFill>
            <a:srgbClr val="FFC000">
              <a:alpha val="6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8"/>
          <p:cNvSpPr/>
          <p:nvPr/>
        </p:nvSpPr>
        <p:spPr>
          <a:xfrm rot="-1799724">
            <a:off x="5241497" y="1180377"/>
            <a:ext cx="7778280" cy="2549712"/>
          </a:xfrm>
          <a:prstGeom prst="roundRect">
            <a:avLst>
              <a:gd name="adj" fmla="val 50000"/>
            </a:avLst>
          </a:prstGeom>
          <a:solidFill>
            <a:srgbClr val="FFC000">
              <a:alpha val="7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8"/>
          <p:cNvSpPr txBox="1">
            <a:spLocks noGrp="1"/>
          </p:cNvSpPr>
          <p:nvPr>
            <p:ph type="ctrTitle"/>
          </p:nvPr>
        </p:nvSpPr>
        <p:spPr>
          <a:xfrm>
            <a:off x="5867037" y="2458213"/>
            <a:ext cx="3263600" cy="19128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75000"/>
                  </a:schemeClr>
                </a:solidFill>
              </a:rPr>
              <a:t> MusicAll</a:t>
            </a:r>
            <a:br>
              <a:rPr lang="en" dirty="0">
                <a:solidFill>
                  <a:schemeClr val="tx1">
                    <a:lumMod val="75000"/>
                  </a:schemeClr>
                </a:solidFill>
              </a:rPr>
            </a:br>
            <a:r>
              <a:rPr lang="en" sz="2400" dirty="0">
                <a:solidFill>
                  <a:schemeClr val="tx1">
                    <a:lumMod val="75000"/>
                  </a:schemeClr>
                </a:solidFill>
              </a:rPr>
              <a:t>Feito por músicos para músicos</a:t>
            </a:r>
            <a:endParaRPr sz="4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74" name="Google Shape;174;p28"/>
          <p:cNvSpPr/>
          <p:nvPr/>
        </p:nvSpPr>
        <p:spPr>
          <a:xfrm rot="-1799941">
            <a:off x="-852515" y="2283883"/>
            <a:ext cx="2307069" cy="709386"/>
          </a:xfrm>
          <a:prstGeom prst="roundRect">
            <a:avLst>
              <a:gd name="adj" fmla="val 50000"/>
            </a:avLst>
          </a:prstGeom>
          <a:solidFill>
            <a:srgbClr val="FFC000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Elipse 4"/>
          <p:cNvSpPr/>
          <p:nvPr/>
        </p:nvSpPr>
        <p:spPr>
          <a:xfrm>
            <a:off x="8176277" y="-238637"/>
            <a:ext cx="534890" cy="534890"/>
          </a:xfrm>
          <a:prstGeom prst="ellipse">
            <a:avLst/>
          </a:prstGeom>
          <a:solidFill>
            <a:srgbClr val="FFC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/>
          <p:cNvSpPr/>
          <p:nvPr/>
        </p:nvSpPr>
        <p:spPr>
          <a:xfrm>
            <a:off x="7842219" y="413831"/>
            <a:ext cx="230090" cy="230090"/>
          </a:xfrm>
          <a:prstGeom prst="ellipse">
            <a:avLst/>
          </a:prstGeom>
          <a:solidFill>
            <a:srgbClr val="FFC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/>
          <p:cNvSpPr/>
          <p:nvPr/>
        </p:nvSpPr>
        <p:spPr>
          <a:xfrm>
            <a:off x="8176277" y="342452"/>
            <a:ext cx="372848" cy="372848"/>
          </a:xfrm>
          <a:prstGeom prst="ellipse">
            <a:avLst/>
          </a:prstGeom>
          <a:solidFill>
            <a:srgbClr val="FFC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Elipse 14"/>
          <p:cNvSpPr/>
          <p:nvPr/>
        </p:nvSpPr>
        <p:spPr>
          <a:xfrm>
            <a:off x="7842219" y="751426"/>
            <a:ext cx="321248" cy="321248"/>
          </a:xfrm>
          <a:prstGeom prst="ellipse">
            <a:avLst/>
          </a:prstGeom>
          <a:solidFill>
            <a:srgbClr val="FFC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Elipse 15"/>
          <p:cNvSpPr/>
          <p:nvPr/>
        </p:nvSpPr>
        <p:spPr>
          <a:xfrm>
            <a:off x="3258320" y="1677885"/>
            <a:ext cx="534890" cy="53489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16"/>
          <p:cNvSpPr/>
          <p:nvPr/>
        </p:nvSpPr>
        <p:spPr>
          <a:xfrm>
            <a:off x="3373289" y="2638576"/>
            <a:ext cx="304952" cy="304952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Elipse 17"/>
          <p:cNvSpPr/>
          <p:nvPr/>
        </p:nvSpPr>
        <p:spPr>
          <a:xfrm>
            <a:off x="3677838" y="2230249"/>
            <a:ext cx="372848" cy="3728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Elipse 18"/>
          <p:cNvSpPr/>
          <p:nvPr/>
        </p:nvSpPr>
        <p:spPr>
          <a:xfrm>
            <a:off x="3864262" y="2820754"/>
            <a:ext cx="321248" cy="3212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06;p31"/>
          <p:cNvSpPr/>
          <p:nvPr/>
        </p:nvSpPr>
        <p:spPr>
          <a:xfrm>
            <a:off x="2997952" y="529420"/>
            <a:ext cx="3495482" cy="3495482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Elipse 7"/>
          <p:cNvSpPr/>
          <p:nvPr/>
        </p:nvSpPr>
        <p:spPr>
          <a:xfrm>
            <a:off x="798048" y="4796621"/>
            <a:ext cx="304952" cy="304952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/>
          <p:cNvSpPr/>
          <p:nvPr/>
        </p:nvSpPr>
        <p:spPr>
          <a:xfrm>
            <a:off x="1102597" y="4388294"/>
            <a:ext cx="372848" cy="3728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/>
          <p:cNvSpPr/>
          <p:nvPr/>
        </p:nvSpPr>
        <p:spPr>
          <a:xfrm>
            <a:off x="1289021" y="4978799"/>
            <a:ext cx="321248" cy="3212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/>
          <p:cNvSpPr/>
          <p:nvPr/>
        </p:nvSpPr>
        <p:spPr>
          <a:xfrm>
            <a:off x="683079" y="3835930"/>
            <a:ext cx="534890" cy="53489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6" name="Google Shape;206;p31"/>
          <p:cNvSpPr/>
          <p:nvPr/>
        </p:nvSpPr>
        <p:spPr>
          <a:xfrm>
            <a:off x="755595" y="-550101"/>
            <a:ext cx="1439700" cy="1439700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1"/>
          <p:cNvSpPr txBox="1">
            <a:spLocks noGrp="1"/>
          </p:cNvSpPr>
          <p:nvPr>
            <p:ph type="subTitle" idx="2"/>
          </p:nvPr>
        </p:nvSpPr>
        <p:spPr>
          <a:xfrm flipH="1">
            <a:off x="3107392" y="1759780"/>
            <a:ext cx="3276601" cy="10347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dirty="0" smtClean="0">
                <a:solidFill>
                  <a:srgbClr val="FFC000"/>
                </a:solidFill>
              </a:rPr>
              <a:t>ENTENDENDO O USUÁRIO</a:t>
            </a:r>
            <a:endParaRPr lang="pt-BR" dirty="0">
              <a:solidFill>
                <a:srgbClr val="FFC000"/>
              </a:solidFill>
            </a:endParaRPr>
          </a:p>
        </p:txBody>
      </p:sp>
      <p:sp>
        <p:nvSpPr>
          <p:cNvPr id="213" name="Google Shape;213;p31"/>
          <p:cNvSpPr/>
          <p:nvPr/>
        </p:nvSpPr>
        <p:spPr>
          <a:xfrm>
            <a:off x="8970359" y="1637560"/>
            <a:ext cx="1279200" cy="1279200"/>
          </a:xfrm>
          <a:prstGeom prst="ellipse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6253;p61"/>
          <p:cNvGrpSpPr/>
          <p:nvPr/>
        </p:nvGrpSpPr>
        <p:grpSpPr>
          <a:xfrm>
            <a:off x="6599790" y="3278550"/>
            <a:ext cx="2087010" cy="1720994"/>
            <a:chOff x="3074027" y="1983777"/>
            <a:chExt cx="380604" cy="313854"/>
          </a:xfrm>
          <a:solidFill>
            <a:srgbClr val="FFCC00">
              <a:alpha val="72000"/>
            </a:srgbClr>
          </a:solidFill>
        </p:grpSpPr>
        <p:sp>
          <p:nvSpPr>
            <p:cNvPr id="12" name="Google Shape;625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25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25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25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25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6413;p61"/>
          <p:cNvGrpSpPr/>
          <p:nvPr/>
        </p:nvGrpSpPr>
        <p:grpSpPr>
          <a:xfrm>
            <a:off x="7773299" y="3544119"/>
            <a:ext cx="523960" cy="660552"/>
            <a:chOff x="7144274" y="1500214"/>
            <a:chExt cx="282174" cy="355735"/>
          </a:xfrm>
          <a:solidFill>
            <a:srgbClr val="FFCC00">
              <a:alpha val="72000"/>
            </a:srgbClr>
          </a:solidFill>
        </p:grpSpPr>
        <p:sp>
          <p:nvSpPr>
            <p:cNvPr id="18" name="Google Shape;641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41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41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41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41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41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04616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/>
          <p:nvPr/>
        </p:nvSpPr>
        <p:spPr>
          <a:xfrm>
            <a:off x="-296450" y="4407285"/>
            <a:ext cx="2033100" cy="2032800"/>
          </a:xfrm>
          <a:prstGeom prst="ellipse">
            <a:avLst/>
          </a:prstGeom>
          <a:solidFill>
            <a:srgbClr val="FFC000">
              <a:alpha val="541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4"/>
          <p:cNvSpPr/>
          <p:nvPr/>
        </p:nvSpPr>
        <p:spPr>
          <a:xfrm>
            <a:off x="4029405" y="-1806054"/>
            <a:ext cx="2033100" cy="2032800"/>
          </a:xfrm>
          <a:prstGeom prst="ellipse">
            <a:avLst/>
          </a:prstGeom>
          <a:solidFill>
            <a:srgbClr val="FFC000">
              <a:alpha val="541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4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4"/>
          <p:cNvSpPr txBox="1">
            <a:spLocks noGrp="1"/>
          </p:cNvSpPr>
          <p:nvPr>
            <p:ph type="title" idx="2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C000"/>
                </a:solidFill>
              </a:rPr>
              <a:t>PROTO-PERSONA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="" xmlns:a16="http://schemas.microsoft.com/office/drawing/2014/main" id="{3C9196B7-97A5-4B39-A923-112EB7F5EABF}"/>
              </a:ext>
            </a:extLst>
          </p:cNvPr>
          <p:cNvSpPr/>
          <p:nvPr/>
        </p:nvSpPr>
        <p:spPr>
          <a:xfrm>
            <a:off x="807832" y="423334"/>
            <a:ext cx="4238123" cy="224467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/>
          </a:p>
        </p:txBody>
      </p:sp>
      <p:sp>
        <p:nvSpPr>
          <p:cNvPr id="24" name="CaixaDeTexto 23">
            <a:extLst>
              <a:ext uri="{FF2B5EF4-FFF2-40B4-BE49-F238E27FC236}">
                <a16:creationId xmlns="" xmlns:a16="http://schemas.microsoft.com/office/drawing/2014/main" id="{6A0C7732-3813-4A91-95BB-F5B928C707DD}"/>
              </a:ext>
            </a:extLst>
          </p:cNvPr>
          <p:cNvSpPr txBox="1"/>
          <p:nvPr/>
        </p:nvSpPr>
        <p:spPr>
          <a:xfrm flipH="1">
            <a:off x="2235522" y="995558"/>
            <a:ext cx="15000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</a:rPr>
              <a:t>Mariana Santos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="" xmlns:a16="http://schemas.microsoft.com/office/drawing/2014/main" id="{DA780F13-34BB-4E6F-A8F3-AB24C4BAF997}"/>
              </a:ext>
            </a:extLst>
          </p:cNvPr>
          <p:cNvSpPr txBox="1"/>
          <p:nvPr/>
        </p:nvSpPr>
        <p:spPr>
          <a:xfrm flipH="1">
            <a:off x="2235522" y="688513"/>
            <a:ext cx="9099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bg1">
                    <a:lumMod val="75000"/>
                  </a:schemeClr>
                </a:solidFill>
                <a:latin typeface="Lato Light" panose="020B0604020202020204" charset="0"/>
              </a:rPr>
              <a:t>Quem</a:t>
            </a:r>
            <a:endParaRPr lang="pt-BR" b="1" dirty="0">
              <a:solidFill>
                <a:schemeClr val="bg1">
                  <a:lumMod val="75000"/>
                </a:schemeClr>
              </a:solidFill>
              <a:latin typeface="Lato Light" panose="020B0604020202020204" charset="0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="" xmlns:a16="http://schemas.microsoft.com/office/drawing/2014/main" id="{6A47B938-8A81-40D6-8E62-BDA188816E44}"/>
              </a:ext>
            </a:extLst>
          </p:cNvPr>
          <p:cNvSpPr txBox="1"/>
          <p:nvPr/>
        </p:nvSpPr>
        <p:spPr>
          <a:xfrm flipH="1">
            <a:off x="5283922" y="597250"/>
            <a:ext cx="260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>
                    <a:lumMod val="75000"/>
                  </a:schemeClr>
                </a:solidFill>
                <a:latin typeface="Lato Light" panose="020B0604020202020204" charset="0"/>
              </a:rPr>
              <a:t>Informações/Comportamento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="" xmlns:a16="http://schemas.microsoft.com/office/drawing/2014/main" id="{21382648-FE7B-46F5-9C65-A79D84A8D715}"/>
              </a:ext>
            </a:extLst>
          </p:cNvPr>
          <p:cNvSpPr/>
          <p:nvPr/>
        </p:nvSpPr>
        <p:spPr>
          <a:xfrm>
            <a:off x="807832" y="2798732"/>
            <a:ext cx="8197019" cy="224467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/>
          </a:p>
        </p:txBody>
      </p:sp>
      <p:sp>
        <p:nvSpPr>
          <p:cNvPr id="28" name="CaixaDeTexto 27">
            <a:extLst>
              <a:ext uri="{FF2B5EF4-FFF2-40B4-BE49-F238E27FC236}">
                <a16:creationId xmlns="" xmlns:a16="http://schemas.microsoft.com/office/drawing/2014/main" id="{FE0339EC-3DA0-4DD7-B37C-207CFD968DDA}"/>
              </a:ext>
            </a:extLst>
          </p:cNvPr>
          <p:cNvSpPr txBox="1"/>
          <p:nvPr/>
        </p:nvSpPr>
        <p:spPr>
          <a:xfrm flipH="1">
            <a:off x="890869" y="2856511"/>
            <a:ext cx="3525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>
                    <a:lumMod val="75000"/>
                  </a:schemeClr>
                </a:solidFill>
                <a:latin typeface="Lato Light" panose="020B0604020202020204" charset="0"/>
              </a:rPr>
              <a:t>Dores e Necessidades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="" xmlns:a16="http://schemas.microsoft.com/office/drawing/2014/main" id="{39C1A4E7-72AF-4989-BA32-A083ECC02B29}"/>
              </a:ext>
            </a:extLst>
          </p:cNvPr>
          <p:cNvSpPr txBox="1"/>
          <p:nvPr/>
        </p:nvSpPr>
        <p:spPr>
          <a:xfrm flipH="1">
            <a:off x="890870" y="3179008"/>
            <a:ext cx="81139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FFC000"/>
                </a:solidFill>
                <a:latin typeface="Lato Light" panose="020B0604020202020204" charset="0"/>
              </a:rPr>
              <a:t>Gostaria de mais facilidade em encontrar pessoas para tocar </a:t>
            </a:r>
            <a:r>
              <a:rPr lang="pt-BR" sz="1600" b="1" dirty="0" smtClean="0">
                <a:solidFill>
                  <a:srgbClr val="FFC000"/>
                </a:solidFill>
                <a:latin typeface="Lato Light" panose="020B0604020202020204" charset="0"/>
              </a:rPr>
              <a:t>junto;</a:t>
            </a:r>
            <a:endParaRPr lang="pt-BR" sz="1600" b="1" dirty="0">
              <a:solidFill>
                <a:srgbClr val="FFC000"/>
              </a:solidFill>
              <a:latin typeface="Lato Light" panose="020B0604020202020204" charset="0"/>
            </a:endParaRPr>
          </a:p>
          <a:p>
            <a:pPr marL="285750" indent="-285750">
              <a:buClr>
                <a:schemeClr val="tx1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FFC000"/>
                </a:solidFill>
                <a:latin typeface="Lato Light" panose="020B0604020202020204" charset="0"/>
              </a:rPr>
              <a:t>Necessidade de criar vinculo com pessoas do mesmo gosto;</a:t>
            </a:r>
          </a:p>
          <a:p>
            <a:pPr marL="285750" indent="-285750">
              <a:buClr>
                <a:schemeClr val="tx1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FFC000"/>
                </a:solidFill>
                <a:latin typeface="Lato Light" panose="020B0604020202020204" charset="0"/>
              </a:rPr>
              <a:t>A falta de informação atrapalha na confiança e na construção do relacionamento com outros </a:t>
            </a:r>
            <a:r>
              <a:rPr lang="pt-BR" sz="1600" b="1" dirty="0" smtClean="0">
                <a:solidFill>
                  <a:srgbClr val="FFC000"/>
                </a:solidFill>
                <a:latin typeface="Lato Light" panose="020B0604020202020204" charset="0"/>
              </a:rPr>
              <a:t>músicos;</a:t>
            </a:r>
            <a:endParaRPr lang="pt-BR" sz="1600" b="1" dirty="0">
              <a:solidFill>
                <a:srgbClr val="FFC000"/>
              </a:solidFill>
              <a:latin typeface="Lato Light" panose="020B0604020202020204" charset="0"/>
            </a:endParaRPr>
          </a:p>
          <a:p>
            <a:pPr marL="285750" indent="-285750">
              <a:buClr>
                <a:schemeClr val="tx1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FFC000"/>
                </a:solidFill>
                <a:latin typeface="Lato Light" panose="020B0604020202020204" charset="0"/>
              </a:rPr>
              <a:t>Não conhece uma plataforma para encontrar pessoas para tocar e/ou </a:t>
            </a:r>
            <a:r>
              <a:rPr lang="pt-BR" sz="1600" b="1" dirty="0" smtClean="0">
                <a:solidFill>
                  <a:srgbClr val="FFC000"/>
                </a:solidFill>
                <a:latin typeface="Lato Light" panose="020B0604020202020204" charset="0"/>
              </a:rPr>
              <a:t>socializar.</a:t>
            </a:r>
            <a:endParaRPr lang="pt-BR" sz="1600" b="1" dirty="0">
              <a:solidFill>
                <a:srgbClr val="FFC000"/>
              </a:solidFill>
              <a:latin typeface="Lato Light" panose="020B060402020202020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endParaRPr lang="pt-BR" sz="1600" b="1" dirty="0">
              <a:solidFill>
                <a:srgbClr val="FFC000"/>
              </a:solidFill>
              <a:latin typeface="Lato Light" panose="020B0604020202020204" charset="0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="" xmlns:a16="http://schemas.microsoft.com/office/drawing/2014/main" id="{5AA65275-0DC8-4825-B417-8E4799B8DFB3}"/>
              </a:ext>
            </a:extLst>
          </p:cNvPr>
          <p:cNvSpPr txBox="1"/>
          <p:nvPr/>
        </p:nvSpPr>
        <p:spPr>
          <a:xfrm flipH="1">
            <a:off x="5283923" y="913303"/>
            <a:ext cx="37209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Clr>
                <a:schemeClr val="tx1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</a:rPr>
              <a:t>18 – 23 anos</a:t>
            </a:r>
          </a:p>
          <a:p>
            <a:pPr marL="214313" indent="-214313">
              <a:buClr>
                <a:schemeClr val="tx1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</a:rPr>
              <a:t>Aproveita os </a:t>
            </a:r>
            <a:r>
              <a:rPr lang="pt-BR" b="1" i="1" dirty="0" err="1">
                <a:solidFill>
                  <a:srgbClr val="FFC000"/>
                </a:solidFill>
                <a:latin typeface="Lato Light" panose="020B0604020202020204" charset="0"/>
              </a:rPr>
              <a:t>apps</a:t>
            </a:r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</a:rPr>
              <a:t> em seu celular</a:t>
            </a:r>
          </a:p>
          <a:p>
            <a:pPr marL="214313" indent="-214313">
              <a:buClr>
                <a:schemeClr val="tx1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</a:rPr>
              <a:t>Música é seu </a:t>
            </a:r>
            <a:r>
              <a:rPr lang="pt-BR" b="1" i="1" dirty="0">
                <a:solidFill>
                  <a:srgbClr val="FFC000"/>
                </a:solidFill>
                <a:latin typeface="Lato Light" panose="020B0604020202020204" charset="0"/>
              </a:rPr>
              <a:t>hobby</a:t>
            </a:r>
          </a:p>
          <a:p>
            <a:pPr marL="214313" indent="-214313">
              <a:buClr>
                <a:schemeClr val="tx1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</a:rPr>
              <a:t>Trabalha e/ou estuda durante a semana</a:t>
            </a:r>
          </a:p>
          <a:p>
            <a:pPr marL="214313" indent="-214313">
              <a:buClr>
                <a:schemeClr val="tx1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</a:rPr>
              <a:t>No tempo livre, gosta de tocar com os amigos ou outros músicos amadores.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="" xmlns:a16="http://schemas.microsoft.com/office/drawing/2014/main" id="{5AA65275-0DC8-4825-B417-8E4799B8DFB3}"/>
              </a:ext>
            </a:extLst>
          </p:cNvPr>
          <p:cNvSpPr txBox="1"/>
          <p:nvPr/>
        </p:nvSpPr>
        <p:spPr>
          <a:xfrm flipH="1">
            <a:off x="2235523" y="1301872"/>
            <a:ext cx="251924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</a:rPr>
              <a:t>“Gosto de tocar </a:t>
            </a:r>
            <a:r>
              <a:rPr lang="pt-BR" b="1" dirty="0" smtClean="0">
                <a:solidFill>
                  <a:srgbClr val="FFC000"/>
                </a:solidFill>
                <a:latin typeface="Lato Light" panose="020B0604020202020204" charset="0"/>
              </a:rPr>
              <a:t>violão com </a:t>
            </a:r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</a:rPr>
              <a:t>a galera, mas é muito difícil encontrar alguém com os mesmos gostos e objetivos que os </a:t>
            </a:r>
            <a:r>
              <a:rPr lang="pt-BR" b="1" dirty="0" smtClean="0">
                <a:solidFill>
                  <a:srgbClr val="FFC000"/>
                </a:solidFill>
                <a:latin typeface="Lato Light" panose="020B0604020202020204" charset="0"/>
              </a:rPr>
              <a:t>meus.“</a:t>
            </a:r>
            <a:endParaRPr lang="pt-BR" b="1" dirty="0">
              <a:solidFill>
                <a:srgbClr val="FFC000"/>
              </a:solidFill>
              <a:latin typeface="Lato Light" panose="020B0604020202020204" charset="0"/>
            </a:endParaRPr>
          </a:p>
        </p:txBody>
      </p:sp>
      <p:pic>
        <p:nvPicPr>
          <p:cNvPr id="32" name="Imagem 3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070" y="783550"/>
            <a:ext cx="1204906" cy="1817148"/>
          </a:xfrm>
          <a:prstGeom prst="rect">
            <a:avLst/>
          </a:prstGeom>
        </p:spPr>
      </p:pic>
      <p:sp>
        <p:nvSpPr>
          <p:cNvPr id="33" name="Retângulo 32">
            <a:extLst>
              <a:ext uri="{FF2B5EF4-FFF2-40B4-BE49-F238E27FC236}">
                <a16:creationId xmlns="" xmlns:a16="http://schemas.microsoft.com/office/drawing/2014/main" id="{3C9196B7-97A5-4B39-A923-112EB7F5EABF}"/>
              </a:ext>
            </a:extLst>
          </p:cNvPr>
          <p:cNvSpPr/>
          <p:nvPr/>
        </p:nvSpPr>
        <p:spPr>
          <a:xfrm>
            <a:off x="5128992" y="432493"/>
            <a:ext cx="3875857" cy="224467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/>
          </a:p>
        </p:txBody>
      </p:sp>
    </p:spTree>
    <p:extLst>
      <p:ext uri="{BB962C8B-B14F-4D97-AF65-F5344CB8AC3E}">
        <p14:creationId xmlns:p14="http://schemas.microsoft.com/office/powerpoint/2010/main" val="68916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8"/>
          <p:cNvSpPr txBox="1">
            <a:spLocks noGrp="1"/>
          </p:cNvSpPr>
          <p:nvPr>
            <p:ph type="title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MAPA DE EMPATIA</a:t>
            </a:r>
            <a:endParaRPr dirty="0">
              <a:solidFill>
                <a:srgbClr val="FFC000"/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635" y="112503"/>
            <a:ext cx="7295762" cy="494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51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06;p31"/>
          <p:cNvSpPr/>
          <p:nvPr/>
        </p:nvSpPr>
        <p:spPr>
          <a:xfrm>
            <a:off x="3013354" y="529420"/>
            <a:ext cx="3495482" cy="3495482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1"/>
          <p:cNvSpPr/>
          <p:nvPr/>
        </p:nvSpPr>
        <p:spPr>
          <a:xfrm>
            <a:off x="957786" y="1908527"/>
            <a:ext cx="817952" cy="817952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1"/>
          <p:cNvSpPr txBox="1">
            <a:spLocks noGrp="1"/>
          </p:cNvSpPr>
          <p:nvPr>
            <p:ph type="subTitle" idx="2"/>
          </p:nvPr>
        </p:nvSpPr>
        <p:spPr>
          <a:xfrm flipH="1">
            <a:off x="3102416" y="1849398"/>
            <a:ext cx="3317358" cy="8555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 dirty="0" smtClean="0">
                <a:solidFill>
                  <a:srgbClr val="FFC000"/>
                </a:solidFill>
              </a:rPr>
              <a:t>JORNADA DE USUÁRIO</a:t>
            </a:r>
            <a:endParaRPr lang="pt-BR" sz="2400" dirty="0">
              <a:solidFill>
                <a:srgbClr val="FFC000"/>
              </a:solidFill>
            </a:endParaRPr>
          </a:p>
        </p:txBody>
      </p:sp>
      <p:sp>
        <p:nvSpPr>
          <p:cNvPr id="213" name="Google Shape;213;p31"/>
          <p:cNvSpPr/>
          <p:nvPr/>
        </p:nvSpPr>
        <p:spPr>
          <a:xfrm>
            <a:off x="8155428" y="-422945"/>
            <a:ext cx="1279200" cy="1279200"/>
          </a:xfrm>
          <a:prstGeom prst="ellipse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" name="Google Shape;4135;p58"/>
          <p:cNvGrpSpPr/>
          <p:nvPr/>
        </p:nvGrpSpPr>
        <p:grpSpPr>
          <a:xfrm>
            <a:off x="6428857" y="2979012"/>
            <a:ext cx="2332338" cy="2128408"/>
            <a:chOff x="1958520" y="2302574"/>
            <a:chExt cx="359213" cy="327807"/>
          </a:xfrm>
          <a:solidFill>
            <a:srgbClr val="FFCC00">
              <a:alpha val="60000"/>
            </a:srgbClr>
          </a:solidFill>
        </p:grpSpPr>
        <p:sp>
          <p:nvSpPr>
            <p:cNvPr id="35" name="Google Shape;413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13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13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207;p31"/>
          <p:cNvSpPr/>
          <p:nvPr/>
        </p:nvSpPr>
        <p:spPr>
          <a:xfrm rot="4237948">
            <a:off x="2674781" y="-598475"/>
            <a:ext cx="1878847" cy="577809"/>
          </a:xfrm>
          <a:prstGeom prst="roundRect">
            <a:avLst>
              <a:gd name="adj" fmla="val 50000"/>
            </a:avLst>
          </a:prstGeom>
          <a:solidFill>
            <a:srgbClr val="FFC000">
              <a:alpha val="41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Elipse 55"/>
          <p:cNvSpPr/>
          <p:nvPr/>
        </p:nvSpPr>
        <p:spPr>
          <a:xfrm>
            <a:off x="2390224" y="5039928"/>
            <a:ext cx="304952" cy="304952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Elipse 56"/>
          <p:cNvSpPr/>
          <p:nvPr/>
        </p:nvSpPr>
        <p:spPr>
          <a:xfrm>
            <a:off x="2694773" y="4631601"/>
            <a:ext cx="372848" cy="3728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Elipse 58"/>
          <p:cNvSpPr/>
          <p:nvPr/>
        </p:nvSpPr>
        <p:spPr>
          <a:xfrm>
            <a:off x="2275255" y="4079237"/>
            <a:ext cx="534890" cy="53489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60" name="Google Shape;1820;p57"/>
          <p:cNvGrpSpPr/>
          <p:nvPr/>
        </p:nvGrpSpPr>
        <p:grpSpPr>
          <a:xfrm>
            <a:off x="6897562" y="3394240"/>
            <a:ext cx="1386468" cy="743332"/>
            <a:chOff x="5793258" y="2247269"/>
            <a:chExt cx="1174119" cy="629486"/>
          </a:xfrm>
          <a:solidFill>
            <a:srgbClr val="FFCC00">
              <a:alpha val="70000"/>
            </a:srgbClr>
          </a:solidFill>
        </p:grpSpPr>
        <p:sp>
          <p:nvSpPr>
            <p:cNvPr id="61" name="Google Shape;1821;p57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822;p57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823;p57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824;p57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825;p57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826;p57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827;p57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828;p57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829;p57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830;p57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831;p57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2840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1"/>
          <p:cNvSpPr txBox="1">
            <a:spLocks noGrp="1"/>
          </p:cNvSpPr>
          <p:nvPr>
            <p:ph type="title" idx="4294967295"/>
          </p:nvPr>
        </p:nvSpPr>
        <p:spPr>
          <a:xfrm rot="-5400000">
            <a:off x="-1030029" y="1337599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MULTIMEDIA</a:t>
            </a:r>
            <a:endParaRPr dirty="0"/>
          </a:p>
        </p:txBody>
      </p:sp>
      <p:sp>
        <p:nvSpPr>
          <p:cNvPr id="383" name="Google Shape;383;p41"/>
          <p:cNvSpPr txBox="1">
            <a:spLocks noGrp="1"/>
          </p:cNvSpPr>
          <p:nvPr>
            <p:ph type="title"/>
          </p:nvPr>
        </p:nvSpPr>
        <p:spPr>
          <a:xfrm rot="-5400000">
            <a:off x="-1203894" y="1777014"/>
            <a:ext cx="3189029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solidFill>
                  <a:srgbClr val="FFC000"/>
                </a:solidFill>
              </a:rPr>
              <a:t>JORNADA DE USUÁRIO</a:t>
            </a:r>
            <a:endParaRPr dirty="0">
              <a:solidFill>
                <a:srgbClr val="FFC000"/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42" y="776466"/>
            <a:ext cx="7903030" cy="376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67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06;p31"/>
          <p:cNvSpPr/>
          <p:nvPr/>
        </p:nvSpPr>
        <p:spPr>
          <a:xfrm>
            <a:off x="3013354" y="529420"/>
            <a:ext cx="3495482" cy="3495482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1"/>
          <p:cNvSpPr/>
          <p:nvPr/>
        </p:nvSpPr>
        <p:spPr>
          <a:xfrm>
            <a:off x="950524" y="-397701"/>
            <a:ext cx="1439700" cy="1439700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1"/>
          <p:cNvSpPr txBox="1">
            <a:spLocks noGrp="1"/>
          </p:cNvSpPr>
          <p:nvPr>
            <p:ph type="subTitle" idx="2"/>
          </p:nvPr>
        </p:nvSpPr>
        <p:spPr>
          <a:xfrm flipH="1">
            <a:off x="3206071" y="1865001"/>
            <a:ext cx="3110047" cy="8243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 dirty="0" smtClean="0">
                <a:solidFill>
                  <a:srgbClr val="FFC000"/>
                </a:solidFill>
              </a:rPr>
              <a:t>CONSTRUÇÃO DA FERRAMENTA</a:t>
            </a:r>
            <a:endParaRPr lang="pt-BR" sz="2400" dirty="0">
              <a:solidFill>
                <a:srgbClr val="FFC000"/>
              </a:solidFill>
            </a:endParaRPr>
          </a:p>
        </p:txBody>
      </p:sp>
      <p:sp>
        <p:nvSpPr>
          <p:cNvPr id="17" name="Google Shape;212;p31"/>
          <p:cNvSpPr/>
          <p:nvPr/>
        </p:nvSpPr>
        <p:spPr>
          <a:xfrm>
            <a:off x="1393825" y="3480665"/>
            <a:ext cx="676152" cy="676152"/>
          </a:xfrm>
          <a:prstGeom prst="ellipse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4197;p58"/>
          <p:cNvGrpSpPr/>
          <p:nvPr/>
        </p:nvGrpSpPr>
        <p:grpSpPr>
          <a:xfrm>
            <a:off x="7945721" y="3764573"/>
            <a:ext cx="494888" cy="494378"/>
            <a:chOff x="2497275" y="2744159"/>
            <a:chExt cx="370930" cy="370549"/>
          </a:xfrm>
          <a:solidFill>
            <a:srgbClr val="FFCC00">
              <a:alpha val="60000"/>
            </a:srgbClr>
          </a:solidFill>
        </p:grpSpPr>
        <p:sp>
          <p:nvSpPr>
            <p:cNvPr id="28" name="Google Shape;419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19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20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20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20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20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4135;p58"/>
          <p:cNvGrpSpPr/>
          <p:nvPr/>
        </p:nvGrpSpPr>
        <p:grpSpPr>
          <a:xfrm>
            <a:off x="6428857" y="2979012"/>
            <a:ext cx="2332338" cy="2128408"/>
            <a:chOff x="1958520" y="2302574"/>
            <a:chExt cx="359213" cy="327807"/>
          </a:xfrm>
          <a:solidFill>
            <a:srgbClr val="FFCC00">
              <a:alpha val="60000"/>
            </a:srgbClr>
          </a:solidFill>
        </p:grpSpPr>
        <p:sp>
          <p:nvSpPr>
            <p:cNvPr id="35" name="Google Shape;413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13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13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5312;p60"/>
          <p:cNvGrpSpPr/>
          <p:nvPr/>
        </p:nvGrpSpPr>
        <p:grpSpPr>
          <a:xfrm>
            <a:off x="6722096" y="3290598"/>
            <a:ext cx="474788" cy="482854"/>
            <a:chOff x="7967103" y="2415041"/>
            <a:chExt cx="355863" cy="361911"/>
          </a:xfrm>
          <a:solidFill>
            <a:srgbClr val="FFCC00">
              <a:alpha val="60000"/>
            </a:srgbClr>
          </a:solidFill>
        </p:grpSpPr>
        <p:sp>
          <p:nvSpPr>
            <p:cNvPr id="39" name="Google Shape;531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31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31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31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31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31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31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32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32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32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32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6611;p62"/>
          <p:cNvGrpSpPr/>
          <p:nvPr/>
        </p:nvGrpSpPr>
        <p:grpSpPr>
          <a:xfrm rot="2131137">
            <a:off x="7463007" y="3388059"/>
            <a:ext cx="336346" cy="769766"/>
            <a:chOff x="8161690" y="1509008"/>
            <a:chExt cx="153396" cy="351064"/>
          </a:xfrm>
          <a:solidFill>
            <a:srgbClr val="FFCC00">
              <a:alpha val="60000"/>
            </a:srgbClr>
          </a:solidFill>
        </p:grpSpPr>
        <p:sp>
          <p:nvSpPr>
            <p:cNvPr id="51" name="Google Shape;661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61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61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61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Elipse 55"/>
          <p:cNvSpPr/>
          <p:nvPr/>
        </p:nvSpPr>
        <p:spPr>
          <a:xfrm>
            <a:off x="8698540" y="2185894"/>
            <a:ext cx="304952" cy="304952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Elipse 56"/>
          <p:cNvSpPr/>
          <p:nvPr/>
        </p:nvSpPr>
        <p:spPr>
          <a:xfrm>
            <a:off x="9003089" y="1777567"/>
            <a:ext cx="372848" cy="3728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Elipse 58"/>
          <p:cNvSpPr/>
          <p:nvPr/>
        </p:nvSpPr>
        <p:spPr>
          <a:xfrm>
            <a:off x="8583571" y="1225203"/>
            <a:ext cx="534890" cy="53489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234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1"/>
          <p:cNvSpPr txBox="1">
            <a:spLocks noGrp="1"/>
          </p:cNvSpPr>
          <p:nvPr>
            <p:ph type="title" idx="4294967295"/>
          </p:nvPr>
        </p:nvSpPr>
        <p:spPr>
          <a:xfrm rot="-5400000">
            <a:off x="-1030029" y="1337599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MULTIMEDIA</a:t>
            </a:r>
            <a:endParaRPr dirty="0"/>
          </a:p>
        </p:txBody>
      </p:sp>
      <p:sp>
        <p:nvSpPr>
          <p:cNvPr id="383" name="Google Shape;383;p41"/>
          <p:cNvSpPr txBox="1">
            <a:spLocks noGrp="1"/>
          </p:cNvSpPr>
          <p:nvPr>
            <p:ph type="title"/>
          </p:nvPr>
        </p:nvSpPr>
        <p:spPr>
          <a:xfrm rot="-5400000">
            <a:off x="-1203894" y="1777014"/>
            <a:ext cx="3189029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C000"/>
                </a:solidFill>
              </a:rPr>
              <a:t>LOW </a:t>
            </a:r>
            <a:r>
              <a:rPr lang="en" dirty="0">
                <a:solidFill>
                  <a:srgbClr val="FFC000"/>
                </a:solidFill>
              </a:rPr>
              <a:t>LEVEL DESIGN</a:t>
            </a:r>
            <a:endParaRPr dirty="0">
              <a:solidFill>
                <a:srgbClr val="FFC000"/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37" y="250371"/>
            <a:ext cx="8423763" cy="465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72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1"/>
          <p:cNvSpPr txBox="1">
            <a:spLocks noGrp="1"/>
          </p:cNvSpPr>
          <p:nvPr>
            <p:ph type="title" idx="4294967295"/>
          </p:nvPr>
        </p:nvSpPr>
        <p:spPr>
          <a:xfrm rot="-5400000">
            <a:off x="-1030029" y="1337599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MULTIMEDIA</a:t>
            </a:r>
            <a:endParaRPr dirty="0"/>
          </a:p>
        </p:txBody>
      </p:sp>
      <p:sp>
        <p:nvSpPr>
          <p:cNvPr id="383" name="Google Shape;383;p41"/>
          <p:cNvSpPr txBox="1">
            <a:spLocks noGrp="1"/>
          </p:cNvSpPr>
          <p:nvPr>
            <p:ph type="title"/>
          </p:nvPr>
        </p:nvSpPr>
        <p:spPr>
          <a:xfrm rot="-5400000">
            <a:off x="-1203894" y="1777014"/>
            <a:ext cx="3189029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dirty="0">
                <a:solidFill>
                  <a:srgbClr val="FFCC00"/>
                </a:solidFill>
              </a:rPr>
              <a:t>LISTA DE REQUISITOS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="" xmlns:a16="http://schemas.microsoft.com/office/drawing/2014/main" id="{F87BD03B-C8B6-4751-807A-5EEBC79BA985}"/>
              </a:ext>
            </a:extLst>
          </p:cNvPr>
          <p:cNvSpPr txBox="1"/>
          <p:nvPr/>
        </p:nvSpPr>
        <p:spPr>
          <a:xfrm>
            <a:off x="904849" y="4608493"/>
            <a:ext cx="5991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Quantidade total de requisitos: 20</a:t>
            </a:r>
            <a:endParaRPr lang="pt-BR" sz="1600" b="1" dirty="0">
              <a:solidFill>
                <a:srgbClr val="FFC000"/>
              </a:solidFill>
              <a:latin typeface="Lato Light" panose="020B0604020202020204" charset="0"/>
              <a:cs typeface="Arial" panose="020B0604020202020204" pitchFamily="34" charset="0"/>
            </a:endParaRPr>
          </a:p>
        </p:txBody>
      </p:sp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611951"/>
              </p:ext>
            </p:extLst>
          </p:nvPr>
        </p:nvGraphicFramePr>
        <p:xfrm>
          <a:off x="730116" y="580363"/>
          <a:ext cx="8331691" cy="3842204"/>
        </p:xfrm>
        <a:graphic>
          <a:graphicData uri="http://schemas.openxmlformats.org/drawingml/2006/table">
            <a:tbl>
              <a:tblPr/>
              <a:tblGrid>
                <a:gridCol w="225180"/>
                <a:gridCol w="2162280"/>
                <a:gridCol w="3850884"/>
                <a:gridCol w="1159550"/>
                <a:gridCol w="933797"/>
              </a:tblGrid>
              <a:tr h="154390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ID 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Descrição do requisito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Objetivo/Estratégia de Negócio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Tipo de Requisito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Prioridade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</a:tr>
              <a:tr h="154390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Site Institucional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Informar os interessados sobre os tipos de serviço prestados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1.1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Possuir uma tela de cadastro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Usuário poderá cadastrar suas informações para acessar a plataforma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b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b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Possuir uma tela de login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Usuário poderá logar-se para acessar a plataforma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O site deverá ser responsivo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Melhor apresentação para o usuário, de acordo com o tamanho da tela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Importante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Ter cores em tons de amarelo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Alinhar as cores com a marca da empresa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Não 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Desejável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Possuir informações sobre a equipe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Mostrar a equipe responsável pelo projeto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Importante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>
                        <a:alpha val="6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>
                        <a:alpha val="6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>
                        <a:alpha val="6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>
                        <a:alpha val="6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>
                        <a:alpha val="65000"/>
                      </a:srgbClr>
                    </a:solidFill>
                  </a:tcPr>
                </a:tc>
              </a:tr>
              <a:tr h="154390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Aplicação Spring Boot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Aplicação feita com Spring Boot para o back-end da plataforma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Back-End em Java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Fazer a caputura de informações da plataforma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Utilizar biblioteca JDBC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Mandar os dados da aplicação para o banco de dados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2.3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Possuir Endpoints 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Função de fornecer dados específicos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Possuir models 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Controle de banco de dados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Possuir páginas web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Páginas para a visualização via web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>
                        <a:alpha val="6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>
                        <a:alpha val="6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>
                        <a:alpha val="6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>
                        <a:alpha val="6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>
                        <a:alpha val="65000"/>
                      </a:srgbClr>
                    </a:solidFill>
                  </a:tcPr>
                </a:tc>
              </a:tr>
              <a:tr h="154390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Plataforma Web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Plataforma com objetivo de integração de músicos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Página de perfil do usuário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Mostrar informações relacionadas ao usuário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Página de pesquisa dos usuários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Facilitar na procura de outros usuários na plataforma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Especificação e informações do usuário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Informações pessoais do usuário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3.4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Pesquisa com filtros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Facilitar a procura de usuários para fins específicos 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Criação de grupos 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Ajudar na integração dos músicos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703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1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3.6</a:t>
                      </a:r>
                    </a:p>
                  </a:txBody>
                  <a:tcPr marL="7352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Sistema de alerta de usuários</a:t>
                      </a:r>
                    </a:p>
                  </a:txBody>
                  <a:tcPr marL="132335" marR="7352" marT="7352" marB="0" anchor="ctr">
                    <a:lnL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50" b="0" i="0" u="none" strike="noStrike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Notificar usuários que possuem interesse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Funcional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50" b="0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Essencial</a:t>
                      </a:r>
                    </a:p>
                  </a:txBody>
                  <a:tcPr marL="66167" marR="7352" marT="7352" marB="0" anchor="ctr">
                    <a:lnL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7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959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1"/>
          <p:cNvSpPr txBox="1">
            <a:spLocks noGrp="1"/>
          </p:cNvSpPr>
          <p:nvPr>
            <p:ph type="title" idx="4294967295"/>
          </p:nvPr>
        </p:nvSpPr>
        <p:spPr>
          <a:xfrm rot="-5400000">
            <a:off x="-1030029" y="1337599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MULTIMEDIA</a:t>
            </a:r>
            <a:endParaRPr dirty="0"/>
          </a:p>
        </p:txBody>
      </p:sp>
      <p:sp>
        <p:nvSpPr>
          <p:cNvPr id="383" name="Google Shape;383;p41"/>
          <p:cNvSpPr txBox="1">
            <a:spLocks noGrp="1"/>
          </p:cNvSpPr>
          <p:nvPr>
            <p:ph type="title"/>
          </p:nvPr>
        </p:nvSpPr>
        <p:spPr>
          <a:xfrm rot="-5400000">
            <a:off x="-1375903" y="1611583"/>
            <a:ext cx="3389267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C000"/>
                </a:solidFill>
              </a:rPr>
              <a:t>BUSINESS </a:t>
            </a:r>
            <a:r>
              <a:rPr lang="en" dirty="0">
                <a:solidFill>
                  <a:srgbClr val="FFC000"/>
                </a:solidFill>
              </a:rPr>
              <a:t>PROCESS MODEL AND NOTATION</a:t>
            </a:r>
            <a:endParaRPr dirty="0">
              <a:solidFill>
                <a:srgbClr val="FFC000"/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21" y="1"/>
            <a:ext cx="848907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02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06;p31"/>
          <p:cNvSpPr/>
          <p:nvPr/>
        </p:nvSpPr>
        <p:spPr>
          <a:xfrm>
            <a:off x="3013354" y="529420"/>
            <a:ext cx="3495482" cy="3495482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1"/>
          <p:cNvSpPr/>
          <p:nvPr/>
        </p:nvSpPr>
        <p:spPr>
          <a:xfrm>
            <a:off x="1177617" y="2139701"/>
            <a:ext cx="870850" cy="870850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1"/>
          <p:cNvSpPr txBox="1">
            <a:spLocks noGrp="1"/>
          </p:cNvSpPr>
          <p:nvPr>
            <p:ph type="subTitle" idx="2"/>
          </p:nvPr>
        </p:nvSpPr>
        <p:spPr>
          <a:xfrm flipH="1">
            <a:off x="3738243" y="2050153"/>
            <a:ext cx="2045703" cy="524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 dirty="0" smtClean="0">
                <a:solidFill>
                  <a:srgbClr val="FFC000"/>
                </a:solidFill>
              </a:rPr>
              <a:t>WIREFRAME</a:t>
            </a:r>
            <a:endParaRPr lang="pt-BR" sz="2400" dirty="0">
              <a:solidFill>
                <a:srgbClr val="FFC000"/>
              </a:solidFill>
            </a:endParaRPr>
          </a:p>
        </p:txBody>
      </p:sp>
      <p:sp>
        <p:nvSpPr>
          <p:cNvPr id="213" name="Google Shape;213;p31"/>
          <p:cNvSpPr/>
          <p:nvPr/>
        </p:nvSpPr>
        <p:spPr>
          <a:xfrm>
            <a:off x="8344573" y="-96951"/>
            <a:ext cx="1279200" cy="1279200"/>
          </a:xfrm>
          <a:prstGeom prst="ellipse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" name="Imagem 5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532" y="3678854"/>
            <a:ext cx="618568" cy="91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385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>
            <a:spLocks noGrp="1"/>
          </p:cNvSpPr>
          <p:nvPr>
            <p:ph type="title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C000"/>
                </a:solidFill>
              </a:rPr>
              <a:t>EQUIPE E ORGANIZAÇÃO</a:t>
            </a:r>
          </a:p>
        </p:txBody>
      </p:sp>
      <p:sp>
        <p:nvSpPr>
          <p:cNvPr id="181" name="Google Shape;181;p29"/>
          <p:cNvSpPr/>
          <p:nvPr/>
        </p:nvSpPr>
        <p:spPr>
          <a:xfrm rot="3052750">
            <a:off x="7787468" y="4134110"/>
            <a:ext cx="3214160" cy="1293583"/>
          </a:xfrm>
          <a:prstGeom prst="roundRect">
            <a:avLst>
              <a:gd name="adj" fmla="val 50000"/>
            </a:avLst>
          </a:prstGeom>
          <a:solidFill>
            <a:srgbClr val="FFC000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9"/>
          <p:cNvSpPr/>
          <p:nvPr/>
        </p:nvSpPr>
        <p:spPr>
          <a:xfrm>
            <a:off x="7202332" y="4660350"/>
            <a:ext cx="966300" cy="966300"/>
          </a:xfrm>
          <a:prstGeom prst="ellipse">
            <a:avLst/>
          </a:prstGeom>
          <a:solidFill>
            <a:srgbClr val="FFC000">
              <a:alpha val="4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9"/>
          <p:cNvSpPr/>
          <p:nvPr/>
        </p:nvSpPr>
        <p:spPr>
          <a:xfrm>
            <a:off x="950751" y="4183177"/>
            <a:ext cx="1477500" cy="1477500"/>
          </a:xfrm>
          <a:prstGeom prst="ellipse">
            <a:avLst/>
          </a:prstGeom>
          <a:solidFill>
            <a:srgbClr val="FFC000">
              <a:alpha val="541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9"/>
          <p:cNvSpPr/>
          <p:nvPr/>
        </p:nvSpPr>
        <p:spPr>
          <a:xfrm rot="3052750">
            <a:off x="3270393" y="-1428490"/>
            <a:ext cx="3214160" cy="1293583"/>
          </a:xfrm>
          <a:prstGeom prst="roundRect">
            <a:avLst>
              <a:gd name="adj" fmla="val 50000"/>
            </a:avLst>
          </a:prstGeom>
          <a:solidFill>
            <a:srgbClr val="FFC000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8" t="1392" r="13157" b="16361"/>
          <a:stretch/>
        </p:blipFill>
        <p:spPr>
          <a:xfrm>
            <a:off x="7547875" y="992369"/>
            <a:ext cx="1241515" cy="1233196"/>
          </a:xfrm>
          <a:prstGeom prst="ellipse">
            <a:avLst/>
          </a:prstGeom>
          <a:ln>
            <a:noFill/>
          </a:ln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80" t="7807" r="14888" b="18444"/>
          <a:stretch/>
        </p:blipFill>
        <p:spPr>
          <a:xfrm>
            <a:off x="5744058" y="2628050"/>
            <a:ext cx="1298414" cy="1233196"/>
          </a:xfrm>
          <a:prstGeom prst="ellipse">
            <a:avLst/>
          </a:prstGeom>
          <a:ln>
            <a:noFill/>
          </a:ln>
        </p:spPr>
      </p:pic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8" t="6161" r="20709" b="21541"/>
          <a:stretch/>
        </p:blipFill>
        <p:spPr>
          <a:xfrm>
            <a:off x="4012018" y="992369"/>
            <a:ext cx="1226637" cy="1233196"/>
          </a:xfrm>
          <a:prstGeom prst="ellipse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3" t="2667" r="24914" b="57184"/>
          <a:stretch/>
        </p:blipFill>
        <p:spPr>
          <a:xfrm>
            <a:off x="2423869" y="2628050"/>
            <a:ext cx="1228646" cy="1233196"/>
          </a:xfrm>
          <a:prstGeom prst="ellipse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1" t="-314" r="12802" b="61594"/>
          <a:stretch/>
        </p:blipFill>
        <p:spPr>
          <a:xfrm>
            <a:off x="807432" y="992369"/>
            <a:ext cx="1300680" cy="1233196"/>
          </a:xfrm>
          <a:prstGeom prst="ellipse">
            <a:avLst/>
          </a:prstGeom>
        </p:spPr>
      </p:pic>
      <p:sp>
        <p:nvSpPr>
          <p:cNvPr id="20" name="Google Shape;180;p29"/>
          <p:cNvSpPr txBox="1">
            <a:spLocks/>
          </p:cNvSpPr>
          <p:nvPr/>
        </p:nvSpPr>
        <p:spPr>
          <a:xfrm>
            <a:off x="918685" y="2225565"/>
            <a:ext cx="1078174" cy="711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algn="ctr"/>
            <a:r>
              <a:rPr lang="pt-BR" dirty="0">
                <a:solidFill>
                  <a:srgbClr val="FFC000"/>
                </a:solidFill>
              </a:rPr>
              <a:t>Maria</a:t>
            </a:r>
          </a:p>
          <a:p>
            <a:pPr algn="ctr"/>
            <a:r>
              <a:rPr lang="pt-BR" sz="1200" dirty="0">
                <a:solidFill>
                  <a:srgbClr val="FFC000"/>
                </a:solidFill>
              </a:rPr>
              <a:t>Analista de Negócios</a:t>
            </a:r>
          </a:p>
        </p:txBody>
      </p:sp>
      <p:sp>
        <p:nvSpPr>
          <p:cNvPr id="21" name="Google Shape;180;p29"/>
          <p:cNvSpPr txBox="1">
            <a:spLocks/>
          </p:cNvSpPr>
          <p:nvPr/>
        </p:nvSpPr>
        <p:spPr>
          <a:xfrm>
            <a:off x="2385367" y="3861246"/>
            <a:ext cx="130565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algn="ctr"/>
            <a:r>
              <a:rPr lang="pt-BR" dirty="0">
                <a:solidFill>
                  <a:srgbClr val="FFC000"/>
                </a:solidFill>
              </a:rPr>
              <a:t>Oliver</a:t>
            </a:r>
          </a:p>
          <a:p>
            <a:pPr algn="ctr"/>
            <a:r>
              <a:rPr lang="pt-BR" sz="1200" dirty="0">
                <a:solidFill>
                  <a:srgbClr val="FFC000"/>
                </a:solidFill>
              </a:rPr>
              <a:t>Desenvolvedor</a:t>
            </a:r>
          </a:p>
        </p:txBody>
      </p:sp>
      <p:sp>
        <p:nvSpPr>
          <p:cNvPr id="22" name="Google Shape;180;p29"/>
          <p:cNvSpPr txBox="1">
            <a:spLocks/>
          </p:cNvSpPr>
          <p:nvPr/>
        </p:nvSpPr>
        <p:spPr>
          <a:xfrm>
            <a:off x="5744058" y="3861246"/>
            <a:ext cx="1298414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algn="ctr"/>
            <a:r>
              <a:rPr lang="pt-BR" dirty="0">
                <a:solidFill>
                  <a:srgbClr val="FFC000"/>
                </a:solidFill>
              </a:rPr>
              <a:t>Ramon</a:t>
            </a:r>
          </a:p>
          <a:p>
            <a:pPr algn="ctr"/>
            <a:r>
              <a:rPr lang="pt-BR" sz="1200" dirty="0">
                <a:solidFill>
                  <a:srgbClr val="FFC000"/>
                </a:solidFill>
              </a:rPr>
              <a:t>Desenvolvedor</a:t>
            </a:r>
          </a:p>
        </p:txBody>
      </p:sp>
      <p:sp>
        <p:nvSpPr>
          <p:cNvPr id="23" name="Google Shape;180;p29"/>
          <p:cNvSpPr txBox="1">
            <a:spLocks/>
          </p:cNvSpPr>
          <p:nvPr/>
        </p:nvSpPr>
        <p:spPr>
          <a:xfrm>
            <a:off x="4012018" y="2225565"/>
            <a:ext cx="1226637" cy="724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algn="ctr"/>
            <a:r>
              <a:rPr lang="pt-BR" dirty="0">
                <a:solidFill>
                  <a:srgbClr val="FFC000"/>
                </a:solidFill>
              </a:rPr>
              <a:t>Pedro</a:t>
            </a:r>
          </a:p>
          <a:p>
            <a:pPr algn="ctr"/>
            <a:r>
              <a:rPr lang="pt-BR" sz="1200" dirty="0">
                <a:solidFill>
                  <a:srgbClr val="FFC000"/>
                </a:solidFill>
              </a:rPr>
              <a:t>Gestor de Projetos</a:t>
            </a:r>
          </a:p>
        </p:txBody>
      </p:sp>
      <p:sp>
        <p:nvSpPr>
          <p:cNvPr id="24" name="Google Shape;180;p29"/>
          <p:cNvSpPr txBox="1">
            <a:spLocks/>
          </p:cNvSpPr>
          <p:nvPr/>
        </p:nvSpPr>
        <p:spPr>
          <a:xfrm>
            <a:off x="7519425" y="2225565"/>
            <a:ext cx="1298414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algn="ctr"/>
            <a:r>
              <a:rPr lang="pt-BR" dirty="0">
                <a:solidFill>
                  <a:srgbClr val="FFC000"/>
                </a:solidFill>
              </a:rPr>
              <a:t>Wellington</a:t>
            </a:r>
          </a:p>
          <a:p>
            <a:pPr algn="ctr"/>
            <a:r>
              <a:rPr lang="pt-BR" sz="1200" dirty="0">
                <a:solidFill>
                  <a:srgbClr val="FFC000"/>
                </a:solidFill>
              </a:rPr>
              <a:t>Desenvolvedor</a:t>
            </a:r>
          </a:p>
        </p:txBody>
      </p:sp>
      <p:sp>
        <p:nvSpPr>
          <p:cNvPr id="25" name="Elipse 24"/>
          <p:cNvSpPr/>
          <p:nvPr/>
        </p:nvSpPr>
        <p:spPr>
          <a:xfrm>
            <a:off x="1965314" y="2116680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Elipse 27"/>
          <p:cNvSpPr/>
          <p:nvPr/>
        </p:nvSpPr>
        <p:spPr>
          <a:xfrm>
            <a:off x="2385367" y="2628050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Elipse 28"/>
          <p:cNvSpPr/>
          <p:nvPr/>
        </p:nvSpPr>
        <p:spPr>
          <a:xfrm>
            <a:off x="3506615" y="2628050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Elipse 30"/>
          <p:cNvSpPr/>
          <p:nvPr/>
        </p:nvSpPr>
        <p:spPr>
          <a:xfrm>
            <a:off x="3937046" y="2138962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Elipse 31"/>
          <p:cNvSpPr/>
          <p:nvPr/>
        </p:nvSpPr>
        <p:spPr>
          <a:xfrm>
            <a:off x="5177804" y="2138962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Elipse 33"/>
          <p:cNvSpPr/>
          <p:nvPr/>
        </p:nvSpPr>
        <p:spPr>
          <a:xfrm>
            <a:off x="5667481" y="2628050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/>
          <p:cNvSpPr/>
          <p:nvPr/>
        </p:nvSpPr>
        <p:spPr>
          <a:xfrm>
            <a:off x="6901279" y="2628050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Elipse 36"/>
          <p:cNvSpPr/>
          <p:nvPr/>
        </p:nvSpPr>
        <p:spPr>
          <a:xfrm>
            <a:off x="7390956" y="2114998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06;p31"/>
          <p:cNvSpPr/>
          <p:nvPr/>
        </p:nvSpPr>
        <p:spPr>
          <a:xfrm>
            <a:off x="3013354" y="529420"/>
            <a:ext cx="3495482" cy="3495482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1"/>
          <p:cNvSpPr/>
          <p:nvPr/>
        </p:nvSpPr>
        <p:spPr>
          <a:xfrm>
            <a:off x="782953" y="-1092600"/>
            <a:ext cx="1439700" cy="1439700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1"/>
          <p:cNvSpPr/>
          <p:nvPr/>
        </p:nvSpPr>
        <p:spPr>
          <a:xfrm rot="-1799740">
            <a:off x="7443323" y="-334982"/>
            <a:ext cx="3303006" cy="1015784"/>
          </a:xfrm>
          <a:prstGeom prst="roundRect">
            <a:avLst>
              <a:gd name="adj" fmla="val 50000"/>
            </a:avLst>
          </a:prstGeom>
          <a:solidFill>
            <a:srgbClr val="FFC000">
              <a:alpha val="5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1"/>
          <p:cNvSpPr txBox="1">
            <a:spLocks noGrp="1"/>
          </p:cNvSpPr>
          <p:nvPr>
            <p:ph type="subTitle" idx="2"/>
          </p:nvPr>
        </p:nvSpPr>
        <p:spPr>
          <a:xfrm flipH="1">
            <a:off x="3157115" y="1916693"/>
            <a:ext cx="3200143" cy="9026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 dirty="0" smtClean="0">
                <a:solidFill>
                  <a:srgbClr val="FFC000"/>
                </a:solidFill>
              </a:rPr>
              <a:t>PROTOTIPO SPRINGBOOT</a:t>
            </a:r>
            <a:endParaRPr lang="pt-BR" sz="2400" dirty="0">
              <a:solidFill>
                <a:srgbClr val="FFC000"/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697" y="3680754"/>
            <a:ext cx="1260252" cy="656224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483" y="3996437"/>
            <a:ext cx="558124" cy="753468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919" y="3680754"/>
            <a:ext cx="651474" cy="631366"/>
          </a:xfrm>
          <a:prstGeom prst="rect">
            <a:avLst/>
          </a:prstGeom>
        </p:spPr>
      </p:pic>
      <p:sp>
        <p:nvSpPr>
          <p:cNvPr id="16" name="Elipse 15"/>
          <p:cNvSpPr/>
          <p:nvPr/>
        </p:nvSpPr>
        <p:spPr>
          <a:xfrm>
            <a:off x="1115446" y="4567727"/>
            <a:ext cx="304952" cy="304952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Elipse 17"/>
          <p:cNvSpPr/>
          <p:nvPr/>
        </p:nvSpPr>
        <p:spPr>
          <a:xfrm>
            <a:off x="1419995" y="4159400"/>
            <a:ext cx="372848" cy="3728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Elipse 18"/>
          <p:cNvSpPr/>
          <p:nvPr/>
        </p:nvSpPr>
        <p:spPr>
          <a:xfrm>
            <a:off x="1606419" y="4749905"/>
            <a:ext cx="321248" cy="3212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/>
          <p:cNvSpPr/>
          <p:nvPr/>
        </p:nvSpPr>
        <p:spPr>
          <a:xfrm>
            <a:off x="1000477" y="3607036"/>
            <a:ext cx="534890" cy="53489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273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06;p31"/>
          <p:cNvSpPr/>
          <p:nvPr/>
        </p:nvSpPr>
        <p:spPr>
          <a:xfrm>
            <a:off x="3013354" y="529420"/>
            <a:ext cx="3495482" cy="3495482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1"/>
          <p:cNvSpPr/>
          <p:nvPr/>
        </p:nvSpPr>
        <p:spPr>
          <a:xfrm>
            <a:off x="8687473" y="1527199"/>
            <a:ext cx="1279200" cy="1279200"/>
          </a:xfrm>
          <a:prstGeom prst="ellipse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12;p31"/>
          <p:cNvSpPr/>
          <p:nvPr/>
        </p:nvSpPr>
        <p:spPr>
          <a:xfrm>
            <a:off x="950524" y="4434239"/>
            <a:ext cx="1279200" cy="1279200"/>
          </a:xfrm>
          <a:prstGeom prst="ellipse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Elipse 54"/>
          <p:cNvSpPr/>
          <p:nvPr/>
        </p:nvSpPr>
        <p:spPr>
          <a:xfrm>
            <a:off x="1065493" y="1587310"/>
            <a:ext cx="304952" cy="304952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Elipse 55"/>
          <p:cNvSpPr/>
          <p:nvPr/>
        </p:nvSpPr>
        <p:spPr>
          <a:xfrm>
            <a:off x="1370042" y="1178983"/>
            <a:ext cx="372848" cy="3728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Elipse 56"/>
          <p:cNvSpPr/>
          <p:nvPr/>
        </p:nvSpPr>
        <p:spPr>
          <a:xfrm>
            <a:off x="1556466" y="1769488"/>
            <a:ext cx="321248" cy="3212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Elipse 57"/>
          <p:cNvSpPr/>
          <p:nvPr/>
        </p:nvSpPr>
        <p:spPr>
          <a:xfrm>
            <a:off x="950524" y="626619"/>
            <a:ext cx="534890" cy="53489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Google Shape;211;p31"/>
          <p:cNvSpPr txBox="1">
            <a:spLocks noGrp="1"/>
          </p:cNvSpPr>
          <p:nvPr>
            <p:ph type="subTitle" idx="2"/>
          </p:nvPr>
        </p:nvSpPr>
        <p:spPr>
          <a:xfrm flipH="1">
            <a:off x="3139921" y="1843050"/>
            <a:ext cx="3242348" cy="8682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 dirty="0" smtClean="0">
                <a:solidFill>
                  <a:srgbClr val="FFC000"/>
                </a:solidFill>
              </a:rPr>
              <a:t>CONSIDERAÇ</a:t>
            </a:r>
            <a:r>
              <a:rPr lang="pt-BR" sz="2400" b="1" dirty="0" smtClean="0">
                <a:solidFill>
                  <a:srgbClr val="FFC000"/>
                </a:solidFill>
              </a:rPr>
              <a:t>Õ</a:t>
            </a:r>
            <a:r>
              <a:rPr lang="pt-BR" sz="2400" dirty="0" smtClean="0">
                <a:solidFill>
                  <a:srgbClr val="FFC000"/>
                </a:solidFill>
              </a:rPr>
              <a:t>ES FINAIS</a:t>
            </a:r>
            <a:endParaRPr lang="pt-BR" sz="2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33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06;p31"/>
          <p:cNvSpPr/>
          <p:nvPr/>
        </p:nvSpPr>
        <p:spPr>
          <a:xfrm>
            <a:off x="3013354" y="529420"/>
            <a:ext cx="3495482" cy="3495482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11;p31"/>
          <p:cNvSpPr txBox="1">
            <a:spLocks noGrp="1"/>
          </p:cNvSpPr>
          <p:nvPr>
            <p:ph type="subTitle" idx="2"/>
          </p:nvPr>
        </p:nvSpPr>
        <p:spPr>
          <a:xfrm flipH="1">
            <a:off x="3667636" y="1587895"/>
            <a:ext cx="2251820" cy="524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 dirty="0" smtClean="0">
                <a:solidFill>
                  <a:srgbClr val="FFC000"/>
                </a:solidFill>
              </a:rPr>
              <a:t>OBRIGADO(A)!</a:t>
            </a:r>
            <a:endParaRPr lang="pt-BR" sz="2400" dirty="0">
              <a:solidFill>
                <a:srgbClr val="FFC000"/>
              </a:solidFill>
            </a:endParaRPr>
          </a:p>
        </p:txBody>
      </p:sp>
      <p:sp>
        <p:nvSpPr>
          <p:cNvPr id="10" name="Google Shape;211;p31"/>
          <p:cNvSpPr txBox="1">
            <a:spLocks noGrp="1"/>
          </p:cNvSpPr>
          <p:nvPr>
            <p:ph type="subTitle" idx="2"/>
          </p:nvPr>
        </p:nvSpPr>
        <p:spPr>
          <a:xfrm flipH="1">
            <a:off x="3568699" y="2543912"/>
            <a:ext cx="2449695" cy="524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 dirty="0" smtClean="0">
                <a:solidFill>
                  <a:schemeClr val="tx1">
                    <a:lumMod val="75000"/>
                  </a:schemeClr>
                </a:solidFill>
              </a:rPr>
              <a:t>Possui dúvidas?</a:t>
            </a:r>
            <a:endParaRPr lang="pt-BR" sz="24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1" name="Google Shape;241;p34"/>
          <p:cNvSpPr txBox="1">
            <a:spLocks/>
          </p:cNvSpPr>
          <p:nvPr/>
        </p:nvSpPr>
        <p:spPr>
          <a:xfrm>
            <a:off x="3766573" y="4142453"/>
            <a:ext cx="2053946" cy="72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lanquin Dark SemiBold"/>
              <a:buNone/>
              <a:defRPr sz="14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algn="ctr"/>
            <a:r>
              <a:rPr lang="en-US" sz="1800" dirty="0" err="1" smtClean="0"/>
              <a:t>Equipe</a:t>
            </a:r>
            <a:r>
              <a:rPr lang="en-US" sz="1800" dirty="0" smtClean="0"/>
              <a:t> </a:t>
            </a:r>
            <a:r>
              <a:rPr lang="en-US" sz="1800" dirty="0" err="1" smtClean="0"/>
              <a:t>MusicAll</a:t>
            </a:r>
            <a:endParaRPr lang="en-US" sz="1800" dirty="0"/>
          </a:p>
        </p:txBody>
      </p:sp>
      <p:sp>
        <p:nvSpPr>
          <p:cNvPr id="13" name="Google Shape;213;p31"/>
          <p:cNvSpPr/>
          <p:nvPr/>
        </p:nvSpPr>
        <p:spPr>
          <a:xfrm>
            <a:off x="8504400" y="-466701"/>
            <a:ext cx="1279200" cy="1279200"/>
          </a:xfrm>
          <a:prstGeom prst="ellipse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12;p31"/>
          <p:cNvSpPr/>
          <p:nvPr/>
        </p:nvSpPr>
        <p:spPr>
          <a:xfrm>
            <a:off x="767451" y="2440339"/>
            <a:ext cx="1279200" cy="1279200"/>
          </a:xfrm>
          <a:prstGeom prst="ellipse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759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>
            <a:spLocks noGrp="1"/>
          </p:cNvSpPr>
          <p:nvPr>
            <p:ph type="title" idx="2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solidFill>
                  <a:srgbClr val="FFC000"/>
                </a:solidFill>
              </a:rPr>
              <a:t>INSIGHT</a:t>
            </a:r>
            <a:endParaRPr lang="pt-BR" dirty="0">
              <a:solidFill>
                <a:srgbClr val="FFC000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1113138" y="3288100"/>
            <a:ext cx="534890" cy="53489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/>
          <p:cNvSpPr/>
          <p:nvPr/>
        </p:nvSpPr>
        <p:spPr>
          <a:xfrm>
            <a:off x="1228107" y="4248791"/>
            <a:ext cx="304952" cy="304952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/>
          <p:cNvSpPr/>
          <p:nvPr/>
        </p:nvSpPr>
        <p:spPr>
          <a:xfrm>
            <a:off x="1532656" y="3840464"/>
            <a:ext cx="372848" cy="3728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/>
          <p:cNvSpPr/>
          <p:nvPr/>
        </p:nvSpPr>
        <p:spPr>
          <a:xfrm>
            <a:off x="1719080" y="4430969"/>
            <a:ext cx="321248" cy="3212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C1E48134-1B0B-4C22-B0BB-F020E1721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51" b="98031" l="988" r="99341">
                        <a14:foregroundMark x1="43469" y1="66083" x2="12184" y2="23851"/>
                        <a14:foregroundMark x1="12184" y1="23851" x2="4281" y2="6127"/>
                        <a14:foregroundMark x1="4281" y1="6127" x2="4281" y2="5689"/>
                        <a14:foregroundMark x1="17453" y1="17287" x2="25467" y2="7221"/>
                        <a14:foregroundMark x1="26454" y1="2188" x2="7684" y2="15536"/>
                        <a14:foregroundMark x1="26784" y1="4376" x2="18112" y2="10503"/>
                        <a14:foregroundMark x1="14929" y1="21444" x2="2854" y2="17287"/>
                        <a14:foregroundMark x1="2854" y1="17287" x2="988" y2="25383"/>
                        <a14:foregroundMark x1="16136" y1="37637" x2="25137" y2="51204"/>
                        <a14:foregroundMark x1="27003" y1="53611" x2="22613" y2="49672"/>
                        <a14:foregroundMark x1="30187" y1="94748" x2="27881" y2="96937"/>
                        <a14:foregroundMark x1="27662" y1="97155" x2="26894" y2="96718"/>
                        <a14:foregroundMark x1="54665" y1="98468" x2="52799" y2="96499"/>
                        <a14:foregroundMark x1="55434" y1="8972" x2="55104" y2="8096"/>
                        <a14:foregroundMark x1="36443" y1="35011" x2="32382" y2="41357"/>
                        <a14:foregroundMark x1="32272" y1="56455" x2="33809" y2="64333"/>
                        <a14:foregroundMark x1="45993" y1="66740" x2="46762" y2="60175"/>
                        <a14:foregroundMark x1="48847" y1="68490" x2="47750" y2="67396"/>
                        <a14:foregroundMark x1="44566" y1="90153" x2="46762" y2="83807"/>
                        <a14:foregroundMark x1="45664" y1="82276" x2="41712" y2="84026"/>
                        <a14:foregroundMark x1="41493" y1="84245" x2="37651" y2="79650"/>
                        <a14:foregroundMark x1="50823" y1="72648" x2="49616" y2="71554"/>
                        <a14:foregroundMark x1="63447" y1="87090" x2="63117" y2="80525"/>
                        <a14:foregroundMark x1="95390" y1="93873" x2="96268" y2="86433"/>
                        <a14:foregroundMark x1="93414" y1="73961" x2="87047" y2="66302"/>
                        <a14:foregroundMark x1="89572" y1="69147" x2="96268" y2="77243"/>
                        <a14:foregroundMark x1="97805" y1="74836" x2="95829" y2="75930"/>
                        <a14:foregroundMark x1="95499" y1="76149" x2="92645" y2="80525"/>
                        <a14:foregroundMark x1="87267" y1="43545" x2="86279" y2="38074"/>
                        <a14:foregroundMark x1="89462" y1="36324" x2="92865" y2="28228"/>
                        <a14:foregroundMark x1="98024" y1="24945" x2="99341" y2="20569"/>
                        <a14:foregroundMark x1="97036" y1="31072" x2="93194" y2="27352"/>
                        <a14:foregroundMark x1="89682" y1="87527" x2="83644" y2="74836"/>
                        <a14:foregroundMark x1="79912" y1="82495" x2="83315" y2="47484"/>
                        <a14:foregroundMark x1="76619" y1="85339" x2="67508" y2="79650"/>
                        <a14:foregroundMark x1="64984" y1="85558" x2="66850" y2="82495"/>
                        <a14:foregroundMark x1="63227" y1="84902" x2="58507" y2="84902"/>
                        <a14:foregroundMark x1="62459" y1="76368" x2="61690" y2="68928"/>
                        <a14:foregroundMark x1="22613" y1="58862" x2="21844" y2="59300"/>
                        <a14:foregroundMark x1="59824" y1="14004" x2="58507" y2="13786"/>
                        <a14:foregroundMark x1="58068" y1="13129" x2="47201" y2="9628"/>
                        <a14:foregroundMark x1="68386" y1="15755" x2="69484" y2="12910"/>
                        <a14:foregroundMark x1="89023" y1="90810" x2="87267" y2="92123"/>
                        <a14:foregroundMark x1="83425" y1="49234" x2="86169" y2="41575"/>
                        <a14:foregroundMark x1="91767" y1="25164" x2="86498" y2="9190"/>
                        <a14:foregroundMark x1="98573" y1="22976" x2="97475" y2="1619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90907" y="1341423"/>
            <a:ext cx="4905154" cy="2460654"/>
          </a:xfrm>
          <a:prstGeom prst="rect">
            <a:avLst/>
          </a:prstGeom>
        </p:spPr>
      </p:pic>
      <p:sp>
        <p:nvSpPr>
          <p:cNvPr id="14" name="Google Shape;209;p31">
            <a:extLst>
              <a:ext uri="{FF2B5EF4-FFF2-40B4-BE49-F238E27FC236}">
                <a16:creationId xmlns="" xmlns:a16="http://schemas.microsoft.com/office/drawing/2014/main" id="{496BEA0C-9593-42D6-88F2-024F7D1477A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3135610" y="500156"/>
            <a:ext cx="3270929" cy="6164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pt-BR" sz="1800" b="1" dirty="0">
                <a:solidFill>
                  <a:srgbClr val="FFC000"/>
                </a:solidFill>
              </a:rPr>
              <a:t>O mundo e suas interações</a:t>
            </a:r>
          </a:p>
        </p:txBody>
      </p:sp>
      <p:sp>
        <p:nvSpPr>
          <p:cNvPr id="6" name="Elipse 5">
            <a:extLst>
              <a:ext uri="{FF2B5EF4-FFF2-40B4-BE49-F238E27FC236}">
                <a16:creationId xmlns="" xmlns:a16="http://schemas.microsoft.com/office/drawing/2014/main" id="{5BB6B619-06D5-4D06-9EBF-16BBA05DA437}"/>
              </a:ext>
            </a:extLst>
          </p:cNvPr>
          <p:cNvSpPr/>
          <p:nvPr/>
        </p:nvSpPr>
        <p:spPr>
          <a:xfrm>
            <a:off x="7900254" y="1959030"/>
            <a:ext cx="534890" cy="53489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="" xmlns:a16="http://schemas.microsoft.com/office/drawing/2014/main" id="{7DEB8C71-CB04-4D29-8137-2E9A91AF55D5}"/>
              </a:ext>
            </a:extLst>
          </p:cNvPr>
          <p:cNvSpPr/>
          <p:nvPr/>
        </p:nvSpPr>
        <p:spPr>
          <a:xfrm>
            <a:off x="8015223" y="2919721"/>
            <a:ext cx="304952" cy="304952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="" xmlns:a16="http://schemas.microsoft.com/office/drawing/2014/main" id="{938801A8-3480-4ABD-8297-FD07049177DE}"/>
              </a:ext>
            </a:extLst>
          </p:cNvPr>
          <p:cNvSpPr/>
          <p:nvPr/>
        </p:nvSpPr>
        <p:spPr>
          <a:xfrm>
            <a:off x="8319772" y="2511394"/>
            <a:ext cx="372848" cy="3728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>
            <a:extLst>
              <a:ext uri="{FF2B5EF4-FFF2-40B4-BE49-F238E27FC236}">
                <a16:creationId xmlns="" xmlns:a16="http://schemas.microsoft.com/office/drawing/2014/main" id="{8D892C3E-1E21-4676-9D66-B101C5D4863B}"/>
              </a:ext>
            </a:extLst>
          </p:cNvPr>
          <p:cNvSpPr/>
          <p:nvPr/>
        </p:nvSpPr>
        <p:spPr>
          <a:xfrm>
            <a:off x="8506196" y="3101899"/>
            <a:ext cx="321248" cy="3212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Gráfico 17">
            <a:extLst>
              <a:ext uri="{FF2B5EF4-FFF2-40B4-BE49-F238E27FC236}">
                <a16:creationId xmlns="" xmlns:a16="http://schemas.microsoft.com/office/drawing/2014/main" id="{E5154F4C-A4A2-4D94-BE1F-95A6694378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03999" y="2598573"/>
            <a:ext cx="134149" cy="300909"/>
          </a:xfrm>
          <a:prstGeom prst="rect">
            <a:avLst/>
          </a:prstGeom>
        </p:spPr>
      </p:pic>
      <p:sp>
        <p:nvSpPr>
          <p:cNvPr id="22" name="Retângulo 21">
            <a:extLst>
              <a:ext uri="{FF2B5EF4-FFF2-40B4-BE49-F238E27FC236}">
                <a16:creationId xmlns="" xmlns:a16="http://schemas.microsoft.com/office/drawing/2014/main" id="{E1ABE1F2-46CE-4078-859B-7B3FCA57A2B0}"/>
              </a:ext>
            </a:extLst>
          </p:cNvPr>
          <p:cNvSpPr/>
          <p:nvPr/>
        </p:nvSpPr>
        <p:spPr>
          <a:xfrm>
            <a:off x="5455920" y="2072640"/>
            <a:ext cx="162560" cy="208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3" name="Gráfico 22">
            <a:extLst>
              <a:ext uri="{FF2B5EF4-FFF2-40B4-BE49-F238E27FC236}">
                <a16:creationId xmlns="" xmlns:a16="http://schemas.microsoft.com/office/drawing/2014/main" id="{DF740259-AA24-4B9E-836B-0BEAA68543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84331" y="2026325"/>
            <a:ext cx="134149" cy="300909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="" xmlns:a16="http://schemas.microsoft.com/office/drawing/2014/main" id="{E7CBF0AD-E393-47FE-8109-4372AC7388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42731" y="1867450"/>
            <a:ext cx="134149" cy="3009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8"/>
          <p:cNvSpPr txBox="1">
            <a:spLocks noGrp="1"/>
          </p:cNvSpPr>
          <p:nvPr>
            <p:ph type="title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JORNADA DE USUÁRIO - AMY</a:t>
            </a:r>
            <a:endParaRPr dirty="0">
              <a:solidFill>
                <a:srgbClr val="FFC000"/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237" y="870858"/>
            <a:ext cx="8441767" cy="359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7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/>
          <p:nvPr/>
        </p:nvSpPr>
        <p:spPr>
          <a:xfrm>
            <a:off x="-406993" y="4303537"/>
            <a:ext cx="1688075" cy="1687826"/>
          </a:xfrm>
          <a:prstGeom prst="ellipse">
            <a:avLst/>
          </a:prstGeom>
          <a:solidFill>
            <a:srgbClr val="FFC000">
              <a:alpha val="541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4"/>
          <p:cNvSpPr/>
          <p:nvPr/>
        </p:nvSpPr>
        <p:spPr>
          <a:xfrm>
            <a:off x="3250825" y="-1781825"/>
            <a:ext cx="2033100" cy="2032800"/>
          </a:xfrm>
          <a:prstGeom prst="ellipse">
            <a:avLst/>
          </a:prstGeom>
          <a:solidFill>
            <a:srgbClr val="FFC000">
              <a:alpha val="541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4"/>
          <p:cNvSpPr/>
          <p:nvPr/>
        </p:nvSpPr>
        <p:spPr>
          <a:xfrm>
            <a:off x="-7400" y="-10625"/>
            <a:ext cx="727500" cy="519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4"/>
          <p:cNvSpPr txBox="1">
            <a:spLocks noGrp="1"/>
          </p:cNvSpPr>
          <p:nvPr>
            <p:ph type="title" idx="2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C000"/>
                </a:solidFill>
              </a:rPr>
              <a:t>ENTENDENDO O USUÁRIO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19" name="Balão de Fala: Retângulo com Cantos Arredondados 3">
            <a:extLst>
              <a:ext uri="{FF2B5EF4-FFF2-40B4-BE49-F238E27FC236}">
                <a16:creationId xmlns="" xmlns:a16="http://schemas.microsoft.com/office/drawing/2014/main" id="{82F1DDEB-D8BB-4CC1-AC31-3BEB2CB57667}"/>
              </a:ext>
            </a:extLst>
          </p:cNvPr>
          <p:cNvSpPr/>
          <p:nvPr/>
        </p:nvSpPr>
        <p:spPr>
          <a:xfrm>
            <a:off x="788642" y="1469536"/>
            <a:ext cx="2430263" cy="1451498"/>
          </a:xfrm>
          <a:prstGeom prst="wedgeRoundRectCallou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/>
          </a:p>
        </p:txBody>
      </p:sp>
      <p:sp>
        <p:nvSpPr>
          <p:cNvPr id="21" name="Balão de Fala: Retângulo com Cantos Arredondados 7">
            <a:extLst>
              <a:ext uri="{FF2B5EF4-FFF2-40B4-BE49-F238E27FC236}">
                <a16:creationId xmlns="" xmlns:a16="http://schemas.microsoft.com/office/drawing/2014/main" id="{F0794788-DA01-439F-86B1-4300C6E713B3}"/>
              </a:ext>
            </a:extLst>
          </p:cNvPr>
          <p:cNvSpPr/>
          <p:nvPr/>
        </p:nvSpPr>
        <p:spPr>
          <a:xfrm>
            <a:off x="3571672" y="2446681"/>
            <a:ext cx="2749009" cy="1564690"/>
          </a:xfrm>
          <a:prstGeom prst="wedgeRoundRectCallou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 dirty="0"/>
          </a:p>
        </p:txBody>
      </p:sp>
      <p:sp>
        <p:nvSpPr>
          <p:cNvPr id="34" name="Balão de Fala: Retângulo com Cantos Arredondados 11">
            <a:extLst>
              <a:ext uri="{FF2B5EF4-FFF2-40B4-BE49-F238E27FC236}">
                <a16:creationId xmlns="" xmlns:a16="http://schemas.microsoft.com/office/drawing/2014/main" id="{A380C059-2D58-496E-ADE5-8AA744696349}"/>
              </a:ext>
            </a:extLst>
          </p:cNvPr>
          <p:cNvSpPr/>
          <p:nvPr/>
        </p:nvSpPr>
        <p:spPr>
          <a:xfrm>
            <a:off x="6633164" y="1456468"/>
            <a:ext cx="2430263" cy="1564690"/>
          </a:xfrm>
          <a:prstGeom prst="wedgeRoundRectCallou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/>
          </a:p>
        </p:txBody>
      </p:sp>
      <p:sp>
        <p:nvSpPr>
          <p:cNvPr id="35" name="CaixaDeTexto 34">
            <a:extLst>
              <a:ext uri="{FF2B5EF4-FFF2-40B4-BE49-F238E27FC236}">
                <a16:creationId xmlns="" xmlns:a16="http://schemas.microsoft.com/office/drawing/2014/main" id="{97AA1B40-BE6E-4D39-B954-196BC59E10EC}"/>
              </a:ext>
            </a:extLst>
          </p:cNvPr>
          <p:cNvSpPr txBox="1"/>
          <p:nvPr/>
        </p:nvSpPr>
        <p:spPr>
          <a:xfrm>
            <a:off x="788643" y="1594008"/>
            <a:ext cx="24705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“Gosto muito de tocar com a</a:t>
            </a:r>
          </a:p>
          <a:p>
            <a:r>
              <a:rPr lang="pt-BR" sz="1200" b="1" dirty="0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galera, </a:t>
            </a:r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mas sempre fica faltando</a:t>
            </a:r>
          </a:p>
          <a:p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alguém que toca um instrumento</a:t>
            </a:r>
          </a:p>
          <a:p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específico. Por exemplo, já deixei</a:t>
            </a:r>
          </a:p>
          <a:p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de tocar porque não encontrava</a:t>
            </a:r>
          </a:p>
          <a:p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um </a:t>
            </a:r>
            <a:r>
              <a:rPr lang="pt-BR" sz="1200" b="1" dirty="0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baterista.”</a:t>
            </a:r>
            <a:endParaRPr lang="pt-BR" sz="1200" b="1" dirty="0">
              <a:solidFill>
                <a:srgbClr val="FFC000"/>
              </a:solidFill>
              <a:latin typeface="Lato Light" panose="020B0604020202020204" charset="0"/>
              <a:cs typeface="Arial" panose="020B0604020202020204" pitchFamily="34" charset="0"/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="" xmlns:a16="http://schemas.microsoft.com/office/drawing/2014/main" id="{1B76E7CA-4078-45C6-8026-3BE126A2D493}"/>
              </a:ext>
            </a:extLst>
          </p:cNvPr>
          <p:cNvSpPr txBox="1"/>
          <p:nvPr/>
        </p:nvSpPr>
        <p:spPr>
          <a:xfrm>
            <a:off x="6633164" y="1578901"/>
            <a:ext cx="2587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“Minha família me apoia em</a:t>
            </a:r>
          </a:p>
          <a:p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tocar e investir nesse meu hobby</a:t>
            </a:r>
          </a:p>
          <a:p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na </a:t>
            </a:r>
            <a:r>
              <a:rPr lang="pt-BR" sz="1200" b="1" dirty="0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música, </a:t>
            </a:r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mas sozinha é muito </a:t>
            </a:r>
          </a:p>
          <a:p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difícil e não sei de nenhuma forma</a:t>
            </a:r>
          </a:p>
          <a:p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fácil em encontrar algum músico</a:t>
            </a:r>
          </a:p>
          <a:p>
            <a:r>
              <a:rPr lang="pt-BR" sz="1200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com os mesmos objetivos que eu.”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="" xmlns:a16="http://schemas.microsoft.com/office/drawing/2014/main" id="{F87BD03B-C8B6-4751-807A-5EEBC79BA985}"/>
              </a:ext>
            </a:extLst>
          </p:cNvPr>
          <p:cNvSpPr txBox="1"/>
          <p:nvPr/>
        </p:nvSpPr>
        <p:spPr>
          <a:xfrm>
            <a:off x="3618242" y="2597880"/>
            <a:ext cx="27024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“Uso redes socias para encontrar </a:t>
            </a:r>
          </a:p>
          <a:p>
            <a:r>
              <a:rPr lang="pt-BR" sz="1200" b="1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músicos, mas acho meio parado.</a:t>
            </a:r>
          </a:p>
          <a:p>
            <a:r>
              <a:rPr lang="pt-BR" sz="1200" b="1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O jeito é marcar de se encontrar com</a:t>
            </a:r>
          </a:p>
          <a:p>
            <a:r>
              <a:rPr lang="pt-BR" sz="1200" b="1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os amigos que já conheço e tocar.</a:t>
            </a:r>
          </a:p>
          <a:p>
            <a:r>
              <a:rPr lang="pt-BR" sz="1200" b="1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Se um dia eu precisar encontrar uma</a:t>
            </a:r>
          </a:p>
          <a:p>
            <a:r>
              <a:rPr lang="pt-BR" sz="1200" b="1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pessoa nova para tocar, vai ser difícil.”</a:t>
            </a:r>
            <a:endParaRPr lang="pt-BR" sz="1200" b="1" dirty="0">
              <a:solidFill>
                <a:srgbClr val="FFC000"/>
              </a:solidFill>
              <a:latin typeface="Lato Light" panose="020B0604020202020204" charset="0"/>
              <a:cs typeface="Arial" panose="020B0604020202020204" pitchFamily="34" charset="0"/>
            </a:endParaRPr>
          </a:p>
        </p:txBody>
      </p:sp>
      <p:sp>
        <p:nvSpPr>
          <p:cNvPr id="42" name="Elipse 41"/>
          <p:cNvSpPr/>
          <p:nvPr/>
        </p:nvSpPr>
        <p:spPr>
          <a:xfrm>
            <a:off x="7727945" y="3459007"/>
            <a:ext cx="534890" cy="53489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Elipse 42"/>
          <p:cNvSpPr/>
          <p:nvPr/>
        </p:nvSpPr>
        <p:spPr>
          <a:xfrm>
            <a:off x="7842914" y="4419698"/>
            <a:ext cx="304952" cy="304952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Elipse 43"/>
          <p:cNvSpPr/>
          <p:nvPr/>
        </p:nvSpPr>
        <p:spPr>
          <a:xfrm>
            <a:off x="8147463" y="4011371"/>
            <a:ext cx="372848" cy="3728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Elipse 44"/>
          <p:cNvSpPr/>
          <p:nvPr/>
        </p:nvSpPr>
        <p:spPr>
          <a:xfrm>
            <a:off x="8333887" y="4601876"/>
            <a:ext cx="321248" cy="3212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oogle Shape;4266;p58">
            <a:extLst>
              <a:ext uri="{FF2B5EF4-FFF2-40B4-BE49-F238E27FC236}">
                <a16:creationId xmlns="" xmlns:a16="http://schemas.microsoft.com/office/drawing/2014/main" id="{46874CEB-D012-419E-AB01-5074ED52BBB3}"/>
              </a:ext>
            </a:extLst>
          </p:cNvPr>
          <p:cNvGrpSpPr/>
          <p:nvPr/>
        </p:nvGrpSpPr>
        <p:grpSpPr>
          <a:xfrm>
            <a:off x="6855401" y="835193"/>
            <a:ext cx="461818" cy="616878"/>
            <a:chOff x="7530697" y="2790299"/>
            <a:chExt cx="244291" cy="326314"/>
          </a:xfrm>
          <a:solidFill>
            <a:schemeClr val="bg1">
              <a:lumMod val="75000"/>
            </a:schemeClr>
          </a:solidFill>
        </p:grpSpPr>
        <p:sp>
          <p:nvSpPr>
            <p:cNvPr id="30" name="Google Shape;4267;p58">
              <a:extLst>
                <a:ext uri="{FF2B5EF4-FFF2-40B4-BE49-F238E27FC236}">
                  <a16:creationId xmlns="" xmlns:a16="http://schemas.microsoft.com/office/drawing/2014/main" id="{574D6353-7FC5-4BAD-B44C-148D45647DB3}"/>
                </a:ext>
              </a:extLst>
            </p:cNvPr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268;p58">
              <a:extLst>
                <a:ext uri="{FF2B5EF4-FFF2-40B4-BE49-F238E27FC236}">
                  <a16:creationId xmlns="" xmlns:a16="http://schemas.microsoft.com/office/drawing/2014/main" id="{C7A978BC-D4A1-4093-9BC1-5AA70941741E}"/>
                </a:ext>
              </a:extLst>
            </p:cNvPr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269;p58">
              <a:extLst>
                <a:ext uri="{FF2B5EF4-FFF2-40B4-BE49-F238E27FC236}">
                  <a16:creationId xmlns="" xmlns:a16="http://schemas.microsoft.com/office/drawing/2014/main" id="{FB45C55D-5C8C-486D-9C6C-3021A440765F}"/>
                </a:ext>
              </a:extLst>
            </p:cNvPr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270;p58">
              <a:extLst>
                <a:ext uri="{FF2B5EF4-FFF2-40B4-BE49-F238E27FC236}">
                  <a16:creationId xmlns="" xmlns:a16="http://schemas.microsoft.com/office/drawing/2014/main" id="{43258561-178F-43AA-8C39-C21BFA5AFA71}"/>
                </a:ext>
              </a:extLst>
            </p:cNvPr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271;p58">
              <a:extLst>
                <a:ext uri="{FF2B5EF4-FFF2-40B4-BE49-F238E27FC236}">
                  <a16:creationId xmlns="" xmlns:a16="http://schemas.microsoft.com/office/drawing/2014/main" id="{3C595656-22EE-444A-9BB5-8BC221BF077B}"/>
                </a:ext>
              </a:extLst>
            </p:cNvPr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272;p58">
              <a:extLst>
                <a:ext uri="{FF2B5EF4-FFF2-40B4-BE49-F238E27FC236}">
                  <a16:creationId xmlns="" xmlns:a16="http://schemas.microsoft.com/office/drawing/2014/main" id="{5CC37349-CEA2-4578-8F58-158F79C8F2E8}"/>
                </a:ext>
              </a:extLst>
            </p:cNvPr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6413;p61">
            <a:extLst>
              <a:ext uri="{FF2B5EF4-FFF2-40B4-BE49-F238E27FC236}">
                <a16:creationId xmlns="" xmlns:a16="http://schemas.microsoft.com/office/drawing/2014/main" id="{D5FE2AC7-E050-40A6-9D1C-A97B83747E9D}"/>
              </a:ext>
            </a:extLst>
          </p:cNvPr>
          <p:cNvGrpSpPr/>
          <p:nvPr/>
        </p:nvGrpSpPr>
        <p:grpSpPr>
          <a:xfrm>
            <a:off x="967403" y="847297"/>
            <a:ext cx="491804" cy="620014"/>
            <a:chOff x="7144274" y="1500214"/>
            <a:chExt cx="282174" cy="355735"/>
          </a:xfrm>
          <a:solidFill>
            <a:schemeClr val="bg1">
              <a:lumMod val="75000"/>
            </a:schemeClr>
          </a:solidFill>
        </p:grpSpPr>
        <p:sp>
          <p:nvSpPr>
            <p:cNvPr id="47" name="Google Shape;6414;p61">
              <a:extLst>
                <a:ext uri="{FF2B5EF4-FFF2-40B4-BE49-F238E27FC236}">
                  <a16:creationId xmlns="" xmlns:a16="http://schemas.microsoft.com/office/drawing/2014/main" id="{92BCE7BF-C678-4206-9F89-5659D43FE5E2}"/>
                </a:ext>
              </a:extLst>
            </p:cNvPr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415;p61">
              <a:extLst>
                <a:ext uri="{FF2B5EF4-FFF2-40B4-BE49-F238E27FC236}">
                  <a16:creationId xmlns="" xmlns:a16="http://schemas.microsoft.com/office/drawing/2014/main" id="{4125C187-58D5-49CF-8EE2-85D2936D136E}"/>
                </a:ext>
              </a:extLst>
            </p:cNvPr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416;p61">
              <a:extLst>
                <a:ext uri="{FF2B5EF4-FFF2-40B4-BE49-F238E27FC236}">
                  <a16:creationId xmlns="" xmlns:a16="http://schemas.microsoft.com/office/drawing/2014/main" id="{0B361BAB-520C-41D6-824B-0A7BE2F36A23}"/>
                </a:ext>
              </a:extLst>
            </p:cNvPr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417;p61">
              <a:extLst>
                <a:ext uri="{FF2B5EF4-FFF2-40B4-BE49-F238E27FC236}">
                  <a16:creationId xmlns="" xmlns:a16="http://schemas.microsoft.com/office/drawing/2014/main" id="{A657D95B-6120-4638-A66A-8003484A7966}"/>
                </a:ext>
              </a:extLst>
            </p:cNvPr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418;p61">
              <a:extLst>
                <a:ext uri="{FF2B5EF4-FFF2-40B4-BE49-F238E27FC236}">
                  <a16:creationId xmlns="" xmlns:a16="http://schemas.microsoft.com/office/drawing/2014/main" id="{2F4B5CAF-DF82-4C83-AA03-7DAC0F965B6F}"/>
                </a:ext>
              </a:extLst>
            </p:cNvPr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419;p61">
              <a:extLst>
                <a:ext uri="{FF2B5EF4-FFF2-40B4-BE49-F238E27FC236}">
                  <a16:creationId xmlns="" xmlns:a16="http://schemas.microsoft.com/office/drawing/2014/main" id="{562727D3-B15F-46A1-B885-DCA92D7ABD2D}"/>
                </a:ext>
              </a:extLst>
            </p:cNvPr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6171;p61">
            <a:extLst>
              <a:ext uri="{FF2B5EF4-FFF2-40B4-BE49-F238E27FC236}">
                <a16:creationId xmlns="" xmlns:a16="http://schemas.microsoft.com/office/drawing/2014/main" id="{1FFCAC79-23AC-4688-B343-C3B4FAE02FCE}"/>
              </a:ext>
            </a:extLst>
          </p:cNvPr>
          <p:cNvGrpSpPr/>
          <p:nvPr/>
        </p:nvGrpSpPr>
        <p:grpSpPr>
          <a:xfrm>
            <a:off x="3791555" y="1816778"/>
            <a:ext cx="494936" cy="629903"/>
            <a:chOff x="7594288" y="2415259"/>
            <a:chExt cx="279513" cy="355735"/>
          </a:xfrm>
          <a:solidFill>
            <a:schemeClr val="bg1">
              <a:lumMod val="75000"/>
            </a:schemeClr>
          </a:solidFill>
        </p:grpSpPr>
        <p:sp>
          <p:nvSpPr>
            <p:cNvPr id="56" name="Google Shape;6172;p61">
              <a:extLst>
                <a:ext uri="{FF2B5EF4-FFF2-40B4-BE49-F238E27FC236}">
                  <a16:creationId xmlns="" xmlns:a16="http://schemas.microsoft.com/office/drawing/2014/main" id="{314D7198-72E5-4DEA-A16C-F916C51B7B9E}"/>
                </a:ext>
              </a:extLst>
            </p:cNvPr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173;p61">
              <a:extLst>
                <a:ext uri="{FF2B5EF4-FFF2-40B4-BE49-F238E27FC236}">
                  <a16:creationId xmlns="" xmlns:a16="http://schemas.microsoft.com/office/drawing/2014/main" id="{B3DFBE20-F1D7-4144-BE23-ACEA1684D596}"/>
                </a:ext>
              </a:extLst>
            </p:cNvPr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174;p61">
              <a:extLst>
                <a:ext uri="{FF2B5EF4-FFF2-40B4-BE49-F238E27FC236}">
                  <a16:creationId xmlns="" xmlns:a16="http://schemas.microsoft.com/office/drawing/2014/main" id="{C01C0C55-F0FF-4C76-8177-03493FD2ABA3}"/>
                </a:ext>
              </a:extLst>
            </p:cNvPr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175;p61">
              <a:extLst>
                <a:ext uri="{FF2B5EF4-FFF2-40B4-BE49-F238E27FC236}">
                  <a16:creationId xmlns="" xmlns:a16="http://schemas.microsoft.com/office/drawing/2014/main" id="{D02DE569-18CC-46C1-A3AE-49462DBC0207}"/>
                </a:ext>
              </a:extLst>
            </p:cNvPr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176;p61">
              <a:extLst>
                <a:ext uri="{FF2B5EF4-FFF2-40B4-BE49-F238E27FC236}">
                  <a16:creationId xmlns="" xmlns:a16="http://schemas.microsoft.com/office/drawing/2014/main" id="{4BB27539-512A-47BF-BDE1-B3018B3572E2}"/>
                </a:ext>
              </a:extLst>
            </p:cNvPr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77;p61">
              <a:extLst>
                <a:ext uri="{FF2B5EF4-FFF2-40B4-BE49-F238E27FC236}">
                  <a16:creationId xmlns="" xmlns:a16="http://schemas.microsoft.com/office/drawing/2014/main" id="{8935AA5C-28AC-48CB-9005-0DFDAD14CDE9}"/>
                </a:ext>
              </a:extLst>
            </p:cNvPr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9309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/>
          <p:nvPr/>
        </p:nvSpPr>
        <p:spPr>
          <a:xfrm>
            <a:off x="1023477" y="1265913"/>
            <a:ext cx="1658700" cy="1658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0"/>
          <p:cNvSpPr/>
          <p:nvPr/>
        </p:nvSpPr>
        <p:spPr>
          <a:xfrm>
            <a:off x="4984895" y="1248094"/>
            <a:ext cx="1658700" cy="1658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0"/>
          <p:cNvSpPr/>
          <p:nvPr/>
        </p:nvSpPr>
        <p:spPr>
          <a:xfrm>
            <a:off x="2971022" y="2273693"/>
            <a:ext cx="1658700" cy="1658700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0"/>
          <p:cNvSpPr/>
          <p:nvPr/>
        </p:nvSpPr>
        <p:spPr>
          <a:xfrm>
            <a:off x="7018670" y="2273819"/>
            <a:ext cx="1658700" cy="1658700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0"/>
          <p:cNvSpPr txBox="1">
            <a:spLocks noGrp="1"/>
          </p:cNvSpPr>
          <p:nvPr>
            <p:ph type="ctrTitle" idx="7"/>
          </p:nvPr>
        </p:nvSpPr>
        <p:spPr>
          <a:xfrm>
            <a:off x="1023477" y="2926012"/>
            <a:ext cx="1648664" cy="7925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pt-BR" sz="1600" dirty="0">
                <a:solidFill>
                  <a:srgbClr val="FFC000"/>
                </a:solidFill>
              </a:rPr>
              <a:t>Falta de plataformas eficientes </a:t>
            </a:r>
            <a:endParaRPr sz="1600" dirty="0">
              <a:solidFill>
                <a:srgbClr val="FFC000"/>
              </a:solidFill>
            </a:endParaRPr>
          </a:p>
        </p:txBody>
      </p:sp>
      <p:sp>
        <p:nvSpPr>
          <p:cNvPr id="200" name="Google Shape;200;p30"/>
          <p:cNvSpPr txBox="1">
            <a:spLocks noGrp="1"/>
          </p:cNvSpPr>
          <p:nvPr>
            <p:ph type="ctrTitle" idx="3"/>
          </p:nvPr>
        </p:nvSpPr>
        <p:spPr>
          <a:xfrm>
            <a:off x="2971022" y="1408842"/>
            <a:ext cx="1658700" cy="8648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pt-BR" sz="16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Existentes não ajudam na integração </a:t>
            </a:r>
            <a:endParaRPr sz="16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1" name="Google Shape;201;p30"/>
          <p:cNvSpPr txBox="1">
            <a:spLocks noGrp="1"/>
          </p:cNvSpPr>
          <p:nvPr>
            <p:ph type="title" idx="9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C000"/>
                </a:solidFill>
              </a:rPr>
              <a:t>JUSTIFICATIVA</a:t>
            </a:r>
            <a:endParaRPr dirty="0">
              <a:solidFill>
                <a:srgbClr val="FFC000"/>
              </a:solidFill>
            </a:endParaRPr>
          </a:p>
        </p:txBody>
      </p:sp>
      <p:grpSp>
        <p:nvGrpSpPr>
          <p:cNvPr id="16" name="Google Shape;4135;p58"/>
          <p:cNvGrpSpPr/>
          <p:nvPr/>
        </p:nvGrpSpPr>
        <p:grpSpPr>
          <a:xfrm>
            <a:off x="1281567" y="1574105"/>
            <a:ext cx="1142182" cy="1042316"/>
            <a:chOff x="1958520" y="2302574"/>
            <a:chExt cx="359213" cy="327807"/>
          </a:xfrm>
          <a:solidFill>
            <a:schemeClr val="tx1">
              <a:lumMod val="75000"/>
            </a:schemeClr>
          </a:solidFill>
        </p:grpSpPr>
        <p:sp>
          <p:nvSpPr>
            <p:cNvPr id="17" name="Google Shape;413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13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13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4382;p58"/>
          <p:cNvGrpSpPr/>
          <p:nvPr/>
        </p:nvGrpSpPr>
        <p:grpSpPr>
          <a:xfrm>
            <a:off x="1604326" y="1706124"/>
            <a:ext cx="518522" cy="514794"/>
            <a:chOff x="1952836" y="3680964"/>
            <a:chExt cx="357720" cy="355148"/>
          </a:xfrm>
          <a:solidFill>
            <a:schemeClr val="tx1">
              <a:lumMod val="75000"/>
            </a:schemeClr>
          </a:solidFill>
        </p:grpSpPr>
        <p:sp>
          <p:nvSpPr>
            <p:cNvPr id="21" name="Google Shape;438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38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38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38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38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196;p30"/>
          <p:cNvSpPr txBox="1">
            <a:spLocks/>
          </p:cNvSpPr>
          <p:nvPr/>
        </p:nvSpPr>
        <p:spPr>
          <a:xfrm>
            <a:off x="4994923" y="2926011"/>
            <a:ext cx="1648664" cy="792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lanquin Dark SemiBold"/>
              <a:buNone/>
              <a:defRPr sz="1800" b="0" i="0" u="none" strike="noStrike" cap="none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lanquin Dark SemiBold"/>
              <a:buNone/>
              <a:defRPr sz="2400" b="0" i="0" u="none" strike="noStrike" cap="none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lanquin Dark SemiBold"/>
              <a:buNone/>
              <a:defRPr sz="2400" b="0" i="0" u="none" strike="noStrike" cap="none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lanquin Dark SemiBold"/>
              <a:buNone/>
              <a:defRPr sz="2400" b="0" i="0" u="none" strike="noStrike" cap="none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lanquin Dark SemiBold"/>
              <a:buNone/>
              <a:defRPr sz="2400" b="0" i="0" u="none" strike="noStrike" cap="none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lanquin Dark SemiBold"/>
              <a:buNone/>
              <a:defRPr sz="2400" b="0" i="0" u="none" strike="noStrike" cap="none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lanquin Dark SemiBold"/>
              <a:buNone/>
              <a:defRPr sz="2400" b="0" i="0" u="none" strike="noStrike" cap="none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lanquin Dark SemiBold"/>
              <a:buNone/>
              <a:defRPr sz="2400" b="0" i="0" u="none" strike="noStrike" cap="none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lanquin Dark SemiBold"/>
              <a:buNone/>
              <a:defRPr sz="2400" b="0" i="0" u="none" strike="noStrike" cap="none">
                <a:solidFill>
                  <a:schemeClr val="dk1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9pPr>
          </a:lstStyle>
          <a:p>
            <a:pPr algn="ctr"/>
            <a:r>
              <a:rPr lang="pt-BR" sz="1600" dirty="0">
                <a:solidFill>
                  <a:srgbClr val="FFC000"/>
                </a:solidFill>
              </a:rPr>
              <a:t>Existentes esquecidas e desatualizadas</a:t>
            </a:r>
          </a:p>
        </p:txBody>
      </p:sp>
      <p:sp>
        <p:nvSpPr>
          <p:cNvPr id="31" name="Google Shape;200;p30"/>
          <p:cNvSpPr txBox="1">
            <a:spLocks noGrp="1"/>
          </p:cNvSpPr>
          <p:nvPr>
            <p:ph type="ctrTitle" idx="3"/>
          </p:nvPr>
        </p:nvSpPr>
        <p:spPr>
          <a:xfrm>
            <a:off x="6885833" y="1408842"/>
            <a:ext cx="1881963" cy="8648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pt-BR" sz="16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Dificuldade na filtragem de novas pessoas</a:t>
            </a:r>
            <a:endParaRPr sz="16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43" name="Google Shape;5356;p60"/>
          <p:cNvGrpSpPr/>
          <p:nvPr/>
        </p:nvGrpSpPr>
        <p:grpSpPr>
          <a:xfrm>
            <a:off x="3223569" y="2744611"/>
            <a:ext cx="1153649" cy="716864"/>
            <a:chOff x="5318259" y="2982111"/>
            <a:chExt cx="371013" cy="220787"/>
          </a:xfrm>
          <a:solidFill>
            <a:schemeClr val="tx1">
              <a:lumMod val="75000"/>
            </a:schemeClr>
          </a:solidFill>
        </p:grpSpPr>
        <p:sp>
          <p:nvSpPr>
            <p:cNvPr id="44" name="Google Shape;535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35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35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36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36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36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36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36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656;p60"/>
          <p:cNvGrpSpPr/>
          <p:nvPr/>
        </p:nvGrpSpPr>
        <p:grpSpPr>
          <a:xfrm>
            <a:off x="5554758" y="1682250"/>
            <a:ext cx="502468" cy="505140"/>
            <a:chOff x="3095745" y="3805393"/>
            <a:chExt cx="352840" cy="354717"/>
          </a:xfrm>
          <a:solidFill>
            <a:schemeClr val="tx1">
              <a:lumMod val="75000"/>
            </a:schemeClr>
          </a:solidFill>
        </p:grpSpPr>
        <p:sp>
          <p:nvSpPr>
            <p:cNvPr id="53" name="Google Shape;565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65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65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6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66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66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4135;p58"/>
          <p:cNvGrpSpPr/>
          <p:nvPr/>
        </p:nvGrpSpPr>
        <p:grpSpPr>
          <a:xfrm>
            <a:off x="5243154" y="1555506"/>
            <a:ext cx="1142182" cy="1042316"/>
            <a:chOff x="1958520" y="2302574"/>
            <a:chExt cx="359213" cy="327807"/>
          </a:xfrm>
          <a:solidFill>
            <a:schemeClr val="tx1">
              <a:lumMod val="75000"/>
            </a:schemeClr>
          </a:solidFill>
        </p:grpSpPr>
        <p:sp>
          <p:nvSpPr>
            <p:cNvPr id="60" name="Google Shape;413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13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13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Elipse 62"/>
          <p:cNvSpPr/>
          <p:nvPr/>
        </p:nvSpPr>
        <p:spPr>
          <a:xfrm>
            <a:off x="2842857" y="1046744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Elipse 63"/>
          <p:cNvSpPr/>
          <p:nvPr/>
        </p:nvSpPr>
        <p:spPr>
          <a:xfrm>
            <a:off x="2518742" y="1066976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Elipse 64"/>
          <p:cNvSpPr/>
          <p:nvPr/>
        </p:nvSpPr>
        <p:spPr>
          <a:xfrm>
            <a:off x="2480852" y="1379568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Elipse 65"/>
          <p:cNvSpPr/>
          <p:nvPr/>
        </p:nvSpPr>
        <p:spPr>
          <a:xfrm>
            <a:off x="4785257" y="2183413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Elipse 66"/>
          <p:cNvSpPr/>
          <p:nvPr/>
        </p:nvSpPr>
        <p:spPr>
          <a:xfrm>
            <a:off x="4588068" y="2441066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8" name="Elipse 67"/>
          <p:cNvSpPr/>
          <p:nvPr/>
        </p:nvSpPr>
        <p:spPr>
          <a:xfrm>
            <a:off x="4934003" y="2588437"/>
            <a:ext cx="217770" cy="21777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70" name="Google Shape;5625;p60"/>
          <p:cNvGrpSpPr/>
          <p:nvPr/>
        </p:nvGrpSpPr>
        <p:grpSpPr>
          <a:xfrm>
            <a:off x="7237800" y="3225755"/>
            <a:ext cx="264550" cy="353222"/>
            <a:chOff x="903530" y="3806125"/>
            <a:chExt cx="264550" cy="353222"/>
          </a:xfrm>
          <a:solidFill>
            <a:schemeClr val="tx1">
              <a:lumMod val="75000"/>
            </a:schemeClr>
          </a:solidFill>
        </p:grpSpPr>
        <p:sp>
          <p:nvSpPr>
            <p:cNvPr id="71" name="Google Shape;562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62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62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62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5625;p60"/>
          <p:cNvGrpSpPr/>
          <p:nvPr/>
        </p:nvGrpSpPr>
        <p:grpSpPr>
          <a:xfrm>
            <a:off x="7033882" y="2961414"/>
            <a:ext cx="264550" cy="353222"/>
            <a:chOff x="903530" y="3806125"/>
            <a:chExt cx="264550" cy="353222"/>
          </a:xfrm>
          <a:solidFill>
            <a:schemeClr val="tx1">
              <a:lumMod val="75000"/>
            </a:schemeClr>
          </a:solidFill>
        </p:grpSpPr>
        <p:sp>
          <p:nvSpPr>
            <p:cNvPr id="76" name="Google Shape;562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62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62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62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5625;p60"/>
          <p:cNvGrpSpPr/>
          <p:nvPr/>
        </p:nvGrpSpPr>
        <p:grpSpPr>
          <a:xfrm>
            <a:off x="7343149" y="2773011"/>
            <a:ext cx="264550" cy="353222"/>
            <a:chOff x="903530" y="3806125"/>
            <a:chExt cx="264550" cy="353222"/>
          </a:xfrm>
          <a:solidFill>
            <a:schemeClr val="tx1">
              <a:lumMod val="75000"/>
            </a:schemeClr>
          </a:solidFill>
        </p:grpSpPr>
        <p:sp>
          <p:nvSpPr>
            <p:cNvPr id="81" name="Google Shape;562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62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62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62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7622;p64"/>
          <p:cNvGrpSpPr/>
          <p:nvPr/>
        </p:nvGrpSpPr>
        <p:grpSpPr>
          <a:xfrm>
            <a:off x="7607699" y="2692861"/>
            <a:ext cx="890204" cy="833866"/>
            <a:chOff x="2753373" y="2902523"/>
            <a:chExt cx="347552" cy="325557"/>
          </a:xfrm>
          <a:solidFill>
            <a:schemeClr val="tx1">
              <a:lumMod val="75000"/>
            </a:schemeClr>
          </a:solidFill>
        </p:grpSpPr>
        <p:sp>
          <p:nvSpPr>
            <p:cNvPr id="86" name="Google Shape;762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62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62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62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62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62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/>
          <p:nvPr/>
        </p:nvSpPr>
        <p:spPr>
          <a:xfrm>
            <a:off x="760318" y="49380"/>
            <a:ext cx="1439700" cy="1439700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1"/>
          <p:cNvSpPr/>
          <p:nvPr/>
        </p:nvSpPr>
        <p:spPr>
          <a:xfrm rot="19402792">
            <a:off x="972799" y="5046592"/>
            <a:ext cx="2232644" cy="686612"/>
          </a:xfrm>
          <a:prstGeom prst="roundRect">
            <a:avLst>
              <a:gd name="adj" fmla="val 50000"/>
            </a:avLst>
          </a:prstGeom>
          <a:solidFill>
            <a:srgbClr val="FFC000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1"/>
          <p:cNvSpPr txBox="1">
            <a:spLocks noGrp="1"/>
          </p:cNvSpPr>
          <p:nvPr>
            <p:ph type="title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C000"/>
                </a:solidFill>
              </a:rPr>
              <a:t>O MUSICALL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211" name="Google Shape;211;p31"/>
          <p:cNvSpPr txBox="1">
            <a:spLocks noGrp="1"/>
          </p:cNvSpPr>
          <p:nvPr>
            <p:ph type="subTitle" idx="2"/>
          </p:nvPr>
        </p:nvSpPr>
        <p:spPr>
          <a:xfrm flipH="1">
            <a:off x="1465356" y="367587"/>
            <a:ext cx="39381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dirty="0" smtClean="0">
                <a:solidFill>
                  <a:srgbClr val="FFC000"/>
                </a:solidFill>
              </a:rPr>
              <a:t>GOLDEN CIRCLE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2" name="Elipse 1"/>
          <p:cNvSpPr/>
          <p:nvPr/>
        </p:nvSpPr>
        <p:spPr>
          <a:xfrm>
            <a:off x="2346642" y="2249570"/>
            <a:ext cx="727787" cy="746163"/>
          </a:xfrm>
          <a:prstGeom prst="ellipse">
            <a:avLst/>
          </a:prstGeom>
          <a:solidFill>
            <a:schemeClr val="tx1">
              <a:lumMod val="50000"/>
              <a:alpha val="48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osca 2"/>
          <p:cNvSpPr/>
          <p:nvPr/>
        </p:nvSpPr>
        <p:spPr>
          <a:xfrm>
            <a:off x="2089121" y="1953318"/>
            <a:ext cx="1274417" cy="1310414"/>
          </a:xfrm>
          <a:prstGeom prst="donut">
            <a:avLst/>
          </a:prstGeom>
          <a:solidFill>
            <a:schemeClr val="tx1">
              <a:lumMod val="50000"/>
              <a:alpha val="48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2" name="Rosca 11"/>
          <p:cNvSpPr/>
          <p:nvPr/>
        </p:nvSpPr>
        <p:spPr>
          <a:xfrm>
            <a:off x="1465356" y="1328223"/>
            <a:ext cx="2479280" cy="2549308"/>
          </a:xfrm>
          <a:prstGeom prst="donut">
            <a:avLst/>
          </a:prstGeom>
          <a:solidFill>
            <a:srgbClr val="FFC000">
              <a:alpha val="48000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3" name="Google Shape;211;p31"/>
          <p:cNvSpPr txBox="1">
            <a:spLocks/>
          </p:cNvSpPr>
          <p:nvPr/>
        </p:nvSpPr>
        <p:spPr>
          <a:xfrm flipH="1">
            <a:off x="2210480" y="1489080"/>
            <a:ext cx="1071212" cy="357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pt-BR" sz="2000" dirty="0">
                <a:solidFill>
                  <a:srgbClr val="FFC000"/>
                </a:solidFill>
              </a:rPr>
              <a:t>WHAT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="" xmlns:a16="http://schemas.microsoft.com/office/drawing/2014/main" id="{F87BD03B-C8B6-4751-807A-5EEBC79BA985}"/>
              </a:ext>
            </a:extLst>
          </p:cNvPr>
          <p:cNvSpPr txBox="1"/>
          <p:nvPr/>
        </p:nvSpPr>
        <p:spPr>
          <a:xfrm>
            <a:off x="5108549" y="2341267"/>
            <a:ext cx="2899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Plataforma web integradora de músicos independentes</a:t>
            </a:r>
            <a:endParaRPr lang="pt-BR" b="1" dirty="0">
              <a:solidFill>
                <a:srgbClr val="FFC000"/>
              </a:solidFill>
              <a:latin typeface="Lato Light" panose="020B0604020202020204" charset="0"/>
              <a:cs typeface="Arial" panose="020B0604020202020204" pitchFamily="34" charset="0"/>
            </a:endParaRPr>
          </a:p>
        </p:txBody>
      </p:sp>
      <p:sp>
        <p:nvSpPr>
          <p:cNvPr id="15" name="Elipse 14"/>
          <p:cNvSpPr/>
          <p:nvPr/>
        </p:nvSpPr>
        <p:spPr>
          <a:xfrm>
            <a:off x="6138631" y="3379229"/>
            <a:ext cx="534890" cy="53489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Elipse 15"/>
          <p:cNvSpPr/>
          <p:nvPr/>
        </p:nvSpPr>
        <p:spPr>
          <a:xfrm>
            <a:off x="6253600" y="4339920"/>
            <a:ext cx="304952" cy="304952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Elipse 17"/>
          <p:cNvSpPr/>
          <p:nvPr/>
        </p:nvSpPr>
        <p:spPr>
          <a:xfrm>
            <a:off x="6558149" y="3931593"/>
            <a:ext cx="372848" cy="3728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Elipse 18"/>
          <p:cNvSpPr/>
          <p:nvPr/>
        </p:nvSpPr>
        <p:spPr>
          <a:xfrm>
            <a:off x="6744573" y="4522098"/>
            <a:ext cx="321248" cy="3212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Google Shape;7605;p64"/>
          <p:cNvSpPr/>
          <p:nvPr/>
        </p:nvSpPr>
        <p:spPr>
          <a:xfrm>
            <a:off x="6930997" y="385360"/>
            <a:ext cx="1235346" cy="1231386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FFCC00">
              <a:alpha val="7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13;p31"/>
          <p:cNvSpPr/>
          <p:nvPr/>
        </p:nvSpPr>
        <p:spPr>
          <a:xfrm>
            <a:off x="8777755" y="-601297"/>
            <a:ext cx="1279200" cy="1279200"/>
          </a:xfrm>
          <a:prstGeom prst="ellipse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>
            <a:spLocks noGrp="1"/>
          </p:cNvSpPr>
          <p:nvPr>
            <p:ph type="title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C000"/>
                </a:solidFill>
              </a:rPr>
              <a:t>O MUSICALL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211" name="Google Shape;211;p31"/>
          <p:cNvSpPr txBox="1">
            <a:spLocks noGrp="1"/>
          </p:cNvSpPr>
          <p:nvPr>
            <p:ph type="subTitle" idx="2"/>
          </p:nvPr>
        </p:nvSpPr>
        <p:spPr>
          <a:xfrm flipH="1">
            <a:off x="1465356" y="367587"/>
            <a:ext cx="39381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pt-BR" dirty="0">
                <a:solidFill>
                  <a:srgbClr val="FFC000"/>
                </a:solidFill>
              </a:rPr>
              <a:t>GOLDEN CIRCLE</a:t>
            </a:r>
          </a:p>
        </p:txBody>
      </p:sp>
      <p:sp>
        <p:nvSpPr>
          <p:cNvPr id="213" name="Google Shape;213;p31"/>
          <p:cNvSpPr/>
          <p:nvPr/>
        </p:nvSpPr>
        <p:spPr>
          <a:xfrm>
            <a:off x="8777755" y="-601297"/>
            <a:ext cx="1279200" cy="1279200"/>
          </a:xfrm>
          <a:prstGeom prst="ellipse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Elipse 1"/>
          <p:cNvSpPr/>
          <p:nvPr/>
        </p:nvSpPr>
        <p:spPr>
          <a:xfrm>
            <a:off x="2346642" y="2249570"/>
            <a:ext cx="727787" cy="746163"/>
          </a:xfrm>
          <a:prstGeom prst="ellipse">
            <a:avLst/>
          </a:prstGeom>
          <a:solidFill>
            <a:schemeClr val="tx1">
              <a:lumMod val="75000"/>
              <a:alpha val="48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osca 11"/>
          <p:cNvSpPr/>
          <p:nvPr/>
        </p:nvSpPr>
        <p:spPr>
          <a:xfrm>
            <a:off x="1465356" y="1328223"/>
            <a:ext cx="2479280" cy="2549308"/>
          </a:xfrm>
          <a:prstGeom prst="donut">
            <a:avLst/>
          </a:prstGeom>
          <a:solidFill>
            <a:schemeClr val="tx1">
              <a:lumMod val="75000"/>
              <a:alpha val="48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3" name="Google Shape;211;p31"/>
          <p:cNvSpPr txBox="1">
            <a:spLocks/>
          </p:cNvSpPr>
          <p:nvPr/>
        </p:nvSpPr>
        <p:spPr>
          <a:xfrm flipH="1">
            <a:off x="2317212" y="1922896"/>
            <a:ext cx="852707" cy="357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pt-BR" sz="2000" dirty="0" smtClean="0">
                <a:solidFill>
                  <a:srgbClr val="FFC000"/>
                </a:solidFill>
              </a:rPr>
              <a:t>HOW</a:t>
            </a:r>
            <a:endParaRPr lang="pt-BR" sz="2000" dirty="0">
              <a:solidFill>
                <a:srgbClr val="FFC000"/>
              </a:solidFill>
            </a:endParaRPr>
          </a:p>
        </p:txBody>
      </p:sp>
      <p:sp>
        <p:nvSpPr>
          <p:cNvPr id="3" name="Rosca 2"/>
          <p:cNvSpPr/>
          <p:nvPr/>
        </p:nvSpPr>
        <p:spPr>
          <a:xfrm>
            <a:off x="2089121" y="1953318"/>
            <a:ext cx="1274417" cy="1310414"/>
          </a:xfrm>
          <a:prstGeom prst="donut">
            <a:avLst/>
          </a:prstGeom>
          <a:solidFill>
            <a:srgbClr val="FFC000">
              <a:alpha val="48000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Elipse 14"/>
          <p:cNvSpPr/>
          <p:nvPr/>
        </p:nvSpPr>
        <p:spPr>
          <a:xfrm>
            <a:off x="812538" y="3679383"/>
            <a:ext cx="534890" cy="534890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Elipse 15"/>
          <p:cNvSpPr/>
          <p:nvPr/>
        </p:nvSpPr>
        <p:spPr>
          <a:xfrm>
            <a:off x="927507" y="4640074"/>
            <a:ext cx="304952" cy="304952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Elipse 17"/>
          <p:cNvSpPr/>
          <p:nvPr/>
        </p:nvSpPr>
        <p:spPr>
          <a:xfrm>
            <a:off x="1232056" y="4231747"/>
            <a:ext cx="372848" cy="3728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Elipse 18"/>
          <p:cNvSpPr/>
          <p:nvPr/>
        </p:nvSpPr>
        <p:spPr>
          <a:xfrm>
            <a:off x="1418480" y="4822252"/>
            <a:ext cx="321248" cy="321248"/>
          </a:xfrm>
          <a:prstGeom prst="ellipse">
            <a:avLst/>
          </a:prstGeom>
          <a:solidFill>
            <a:srgbClr val="FFC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="" xmlns:a16="http://schemas.microsoft.com/office/drawing/2014/main" id="{F87BD03B-C8B6-4751-807A-5EEBC79BA985}"/>
              </a:ext>
            </a:extLst>
          </p:cNvPr>
          <p:cNvSpPr txBox="1"/>
          <p:nvPr/>
        </p:nvSpPr>
        <p:spPr>
          <a:xfrm>
            <a:off x="5108549" y="2341267"/>
            <a:ext cx="28991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Com interfaces agradáveis, garantindo segurança aos nossos usuários, e nos adaptando a sua jornada de uso</a:t>
            </a:r>
          </a:p>
        </p:txBody>
      </p:sp>
      <p:sp>
        <p:nvSpPr>
          <p:cNvPr id="23" name="Google Shape;7605;p64"/>
          <p:cNvSpPr/>
          <p:nvPr/>
        </p:nvSpPr>
        <p:spPr>
          <a:xfrm>
            <a:off x="6930997" y="385360"/>
            <a:ext cx="1235346" cy="1231386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FFCC00">
              <a:alpha val="7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06;p31"/>
          <p:cNvSpPr/>
          <p:nvPr/>
        </p:nvSpPr>
        <p:spPr>
          <a:xfrm>
            <a:off x="760318" y="49380"/>
            <a:ext cx="1439700" cy="1439700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0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/>
          <p:nvPr/>
        </p:nvSpPr>
        <p:spPr>
          <a:xfrm rot="-1799740">
            <a:off x="7407604" y="3583403"/>
            <a:ext cx="3088620" cy="949854"/>
          </a:xfrm>
          <a:prstGeom prst="roundRect">
            <a:avLst>
              <a:gd name="adj" fmla="val 50000"/>
            </a:avLst>
          </a:prstGeom>
          <a:solidFill>
            <a:srgbClr val="FFC000">
              <a:alpha val="4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1"/>
          <p:cNvSpPr txBox="1">
            <a:spLocks noGrp="1"/>
          </p:cNvSpPr>
          <p:nvPr>
            <p:ph type="title"/>
          </p:nvPr>
        </p:nvSpPr>
        <p:spPr>
          <a:xfrm rot="-5400000">
            <a:off x="-1030029" y="1603150"/>
            <a:ext cx="28413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C000"/>
                </a:solidFill>
              </a:rPr>
              <a:t>O MUSICALL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211" name="Google Shape;211;p31"/>
          <p:cNvSpPr txBox="1">
            <a:spLocks noGrp="1"/>
          </p:cNvSpPr>
          <p:nvPr>
            <p:ph type="subTitle" idx="2"/>
          </p:nvPr>
        </p:nvSpPr>
        <p:spPr>
          <a:xfrm flipH="1">
            <a:off x="1465356" y="367587"/>
            <a:ext cx="39381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pt-BR" dirty="0">
                <a:solidFill>
                  <a:srgbClr val="FFC000"/>
                </a:solidFill>
              </a:rPr>
              <a:t>GOLDEN CIRCLE</a:t>
            </a:r>
          </a:p>
        </p:txBody>
      </p:sp>
      <p:sp>
        <p:nvSpPr>
          <p:cNvPr id="213" name="Google Shape;213;p31"/>
          <p:cNvSpPr/>
          <p:nvPr/>
        </p:nvSpPr>
        <p:spPr>
          <a:xfrm>
            <a:off x="8777755" y="-601297"/>
            <a:ext cx="1279200" cy="1279200"/>
          </a:xfrm>
          <a:prstGeom prst="ellipse">
            <a:avLst/>
          </a:prstGeom>
          <a:solidFill>
            <a:srgbClr val="FFC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osca 2"/>
          <p:cNvSpPr/>
          <p:nvPr/>
        </p:nvSpPr>
        <p:spPr>
          <a:xfrm>
            <a:off x="2089121" y="1953318"/>
            <a:ext cx="1274417" cy="1310414"/>
          </a:xfrm>
          <a:prstGeom prst="donut">
            <a:avLst/>
          </a:prstGeom>
          <a:solidFill>
            <a:schemeClr val="tx1">
              <a:lumMod val="75000"/>
              <a:alpha val="48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2" name="Rosca 11"/>
          <p:cNvSpPr/>
          <p:nvPr/>
        </p:nvSpPr>
        <p:spPr>
          <a:xfrm>
            <a:off x="1465356" y="1328223"/>
            <a:ext cx="2479280" cy="2549308"/>
          </a:xfrm>
          <a:prstGeom prst="donut">
            <a:avLst/>
          </a:prstGeom>
          <a:solidFill>
            <a:schemeClr val="tx1">
              <a:lumMod val="75000"/>
              <a:alpha val="48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Elipse 1"/>
          <p:cNvSpPr/>
          <p:nvPr/>
        </p:nvSpPr>
        <p:spPr>
          <a:xfrm>
            <a:off x="2397600" y="2269467"/>
            <a:ext cx="650400" cy="666820"/>
          </a:xfrm>
          <a:prstGeom prst="ellipse">
            <a:avLst/>
          </a:prstGeom>
          <a:solidFill>
            <a:srgbClr val="FFCC00">
              <a:alpha val="48000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Google Shape;211;p31"/>
          <p:cNvSpPr txBox="1">
            <a:spLocks/>
          </p:cNvSpPr>
          <p:nvPr/>
        </p:nvSpPr>
        <p:spPr>
          <a:xfrm flipH="1">
            <a:off x="2303287" y="2404096"/>
            <a:ext cx="838200" cy="397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 Light"/>
              <a:buNone/>
              <a:defRPr sz="3000" b="0" i="0" u="none" strike="noStrike" cap="none">
                <a:solidFill>
                  <a:schemeClr val="accent2"/>
                </a:solidFill>
                <a:latin typeface="Palanquin Dark SemiBold"/>
                <a:ea typeface="Palanquin Dark SemiBold"/>
                <a:cs typeface="Palanquin Dark SemiBold"/>
                <a:sym typeface="Palanquin Dark SemiBold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pt-BR" sz="2000" dirty="0" smtClean="0">
                <a:solidFill>
                  <a:srgbClr val="FFC000"/>
                </a:solidFill>
              </a:rPr>
              <a:t>WHY</a:t>
            </a:r>
            <a:endParaRPr lang="pt-BR" sz="2000" dirty="0">
              <a:solidFill>
                <a:srgbClr val="FFC000"/>
              </a:solidFill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="" xmlns:a16="http://schemas.microsoft.com/office/drawing/2014/main" id="{F87BD03B-C8B6-4751-807A-5EEBC79BA985}"/>
              </a:ext>
            </a:extLst>
          </p:cNvPr>
          <p:cNvSpPr txBox="1"/>
          <p:nvPr/>
        </p:nvSpPr>
        <p:spPr>
          <a:xfrm>
            <a:off x="5108549" y="2341267"/>
            <a:ext cx="28991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Acreditamos no poder da música e das relações humanas, e o quanto </a:t>
            </a:r>
            <a:r>
              <a:rPr lang="pt-BR" b="1" dirty="0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ambos </a:t>
            </a:r>
            <a:r>
              <a:rPr lang="pt-BR" b="1" dirty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podem engrandecer sua </a:t>
            </a:r>
            <a:r>
              <a:rPr lang="pt-BR" b="1" dirty="0" smtClean="0">
                <a:solidFill>
                  <a:srgbClr val="FFC000"/>
                </a:solidFill>
                <a:latin typeface="Lato Light" panose="020B0604020202020204" charset="0"/>
                <a:cs typeface="Arial" panose="020B0604020202020204" pitchFamily="34" charset="0"/>
              </a:rPr>
              <a:t>persona</a:t>
            </a:r>
            <a:endParaRPr lang="pt-BR" b="1" dirty="0">
              <a:solidFill>
                <a:srgbClr val="FFC000"/>
              </a:solidFill>
              <a:latin typeface="Lato Light" panose="020B0604020202020204" charset="0"/>
              <a:cs typeface="Arial" panose="020B0604020202020204" pitchFamily="34" charset="0"/>
            </a:endParaRPr>
          </a:p>
        </p:txBody>
      </p:sp>
      <p:sp>
        <p:nvSpPr>
          <p:cNvPr id="22" name="Google Shape;7605;p64"/>
          <p:cNvSpPr/>
          <p:nvPr/>
        </p:nvSpPr>
        <p:spPr>
          <a:xfrm>
            <a:off x="6930997" y="385360"/>
            <a:ext cx="1235346" cy="1231386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FFCC00">
              <a:alpha val="7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06;p31"/>
          <p:cNvSpPr/>
          <p:nvPr/>
        </p:nvSpPr>
        <p:spPr>
          <a:xfrm>
            <a:off x="760318" y="49380"/>
            <a:ext cx="1439700" cy="1439700"/>
          </a:xfrm>
          <a:prstGeom prst="ellipse">
            <a:avLst/>
          </a:prstGeom>
          <a:solidFill>
            <a:srgbClr val="FFC000">
              <a:alpha val="4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752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usic Lesson by Slidesgo">
  <a:themeElements>
    <a:clrScheme name="Simple Light">
      <a:dk1>
        <a:srgbClr val="3C3B39"/>
      </a:dk1>
      <a:lt1>
        <a:srgbClr val="FFFFFF"/>
      </a:lt1>
      <a:dk2>
        <a:srgbClr val="F8EFE8"/>
      </a:dk2>
      <a:lt2>
        <a:srgbClr val="EEEEEE"/>
      </a:lt2>
      <a:accent1>
        <a:srgbClr val="A9CEC6"/>
      </a:accent1>
      <a:accent2>
        <a:srgbClr val="EC845D"/>
      </a:accent2>
      <a:accent3>
        <a:srgbClr val="E2D5C2"/>
      </a:accent3>
      <a:accent4>
        <a:srgbClr val="678881"/>
      </a:accent4>
      <a:accent5>
        <a:srgbClr val="D85E2F"/>
      </a:accent5>
      <a:accent6>
        <a:srgbClr val="CDECE5"/>
      </a:accent6>
      <a:hlink>
        <a:srgbClr val="F19C7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1987</TotalTime>
  <Words>663</Words>
  <Application>Microsoft Office PowerPoint</Application>
  <PresentationFormat>Apresentação na tela (16:9)</PresentationFormat>
  <Paragraphs>195</Paragraphs>
  <Slides>22</Slides>
  <Notes>22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31" baseType="lpstr">
      <vt:lpstr>Arial</vt:lpstr>
      <vt:lpstr>Roboto Condensed Light</vt:lpstr>
      <vt:lpstr>Lato</vt:lpstr>
      <vt:lpstr>Lato Light</vt:lpstr>
      <vt:lpstr>Roboto Slab Regular</vt:lpstr>
      <vt:lpstr>Fira Sans Extra Condensed Medium</vt:lpstr>
      <vt:lpstr>Palanquin Dark SemiBold</vt:lpstr>
      <vt:lpstr>Calibri</vt:lpstr>
      <vt:lpstr>Music Lesson by Slidesgo</vt:lpstr>
      <vt:lpstr> MusicAll Feito por músicos para músicos</vt:lpstr>
      <vt:lpstr>EQUIPE E ORGANIZAÇÃO</vt:lpstr>
      <vt:lpstr>INSIGHT</vt:lpstr>
      <vt:lpstr>JORNADA DE USUÁRIO - AMY</vt:lpstr>
      <vt:lpstr>ENTENDENDO O USUÁRIO</vt:lpstr>
      <vt:lpstr>Falta de plataformas eficientes </vt:lpstr>
      <vt:lpstr>O MUSICALL</vt:lpstr>
      <vt:lpstr>O MUSICALL</vt:lpstr>
      <vt:lpstr>O MUSICALL</vt:lpstr>
      <vt:lpstr>Apresentação do PowerPoint</vt:lpstr>
      <vt:lpstr>PROTO-PERSONA</vt:lpstr>
      <vt:lpstr>MAPA DE EMPATIA</vt:lpstr>
      <vt:lpstr>Apresentação do PowerPoint</vt:lpstr>
      <vt:lpstr>MULTIMEDIA</vt:lpstr>
      <vt:lpstr>Apresentação do PowerPoint</vt:lpstr>
      <vt:lpstr>MULTIMEDIA</vt:lpstr>
      <vt:lpstr>MULTIMEDIA</vt:lpstr>
      <vt:lpstr>MULTIMEDIA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MusicAll</dc:title>
  <cp:lastModifiedBy>Conta da Microsoft</cp:lastModifiedBy>
  <cp:revision>73</cp:revision>
  <dcterms:modified xsi:type="dcterms:W3CDTF">2020-09-16T16:59:23Z</dcterms:modified>
</cp:coreProperties>
</file>